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8" r:id="rId1"/>
  </p:sldMasterIdLst>
  <p:notesMasterIdLst>
    <p:notesMasterId r:id="rId14"/>
  </p:notesMasterIdLst>
  <p:sldIdLst>
    <p:sldId id="256" r:id="rId2"/>
    <p:sldId id="261" r:id="rId3"/>
    <p:sldId id="263" r:id="rId4"/>
    <p:sldId id="257" r:id="rId5"/>
    <p:sldId id="262" r:id="rId6"/>
    <p:sldId id="264" r:id="rId7"/>
    <p:sldId id="266" r:id="rId8"/>
    <p:sldId id="265" r:id="rId9"/>
    <p:sldId id="267" r:id="rId10"/>
    <p:sldId id="258" r:id="rId11"/>
    <p:sldId id="259" r:id="rId12"/>
    <p:sldId id="260" r:id="rId1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>
        <p:scale>
          <a:sx n="125" d="100"/>
          <a:sy n="125" d="100"/>
        </p:scale>
        <p:origin x="1194" y="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B57CE1-1E56-4BBC-AF4D-4C9D92FC2D4A}" type="datetimeFigureOut">
              <a:rPr lang="en-IL" smtClean="0"/>
              <a:t>13/03/2024</a:t>
            </a:fld>
            <a:endParaRPr lang="en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2E73B7-D06C-4060-BEB8-977458F19714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5990418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2E73B7-D06C-4060-BEB8-977458F19714}" type="slidenum">
              <a:rPr lang="en-IL" smtClean="0"/>
              <a:t>10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4845996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6726063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3787" y="4243845"/>
            <a:ext cx="2307831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6726064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6833787" y="2590078"/>
            <a:ext cx="2307832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0242" y="2733709"/>
            <a:ext cx="6069268" cy="1373070"/>
          </a:xfrm>
        </p:spPr>
        <p:txBody>
          <a:bodyPr anchor="b">
            <a:noAutofit/>
          </a:bodyPr>
          <a:lstStyle>
            <a:lvl1pPr algn="r">
              <a:defRPr sz="48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10241" y="4394040"/>
            <a:ext cx="6108101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/>
              <a:t>לחץ כדי לערוך סגנון כותרת משנה של תבנית בסיס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55655" y="5936188"/>
            <a:ext cx="2057400" cy="365125"/>
          </a:xfrm>
        </p:spPr>
        <p:txBody>
          <a:bodyPr/>
          <a:lstStyle/>
          <a:p>
            <a:fld id="{5BCAD085-E8A6-8845-BD4E-CB4CCA059FC4}" type="datetimeFigureOut">
              <a:rPr lang="en-US" smtClean="0"/>
              <a:t>3/13/2024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401" y="5936189"/>
            <a:ext cx="402166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10399" y="2750337"/>
            <a:ext cx="1370293" cy="1356442"/>
          </a:xfrm>
        </p:spPr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1742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תמונה פנורמית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0" y="4572000"/>
            <a:ext cx="9161969" cy="1677035"/>
            <a:chOff x="0" y="2895600"/>
            <a:chExt cx="9161969" cy="1677035"/>
          </a:xfrm>
        </p:grpSpPr>
        <p:pic>
          <p:nvPicPr>
            <p:cNvPr id="24" name="Picture 23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25" name="Picture 24" descr="HD-ShadowShort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 bwMode="ltGray"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6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3" y="4711617"/>
            <a:ext cx="6894770" cy="544482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31639" y="609598"/>
            <a:ext cx="6896534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3401" y="5256098"/>
            <a:ext cx="6894772" cy="54781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56438" y="4711310"/>
            <a:ext cx="1149836" cy="1090789"/>
          </a:xfrm>
        </p:spPr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0012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כותרת ו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/>
          <p:cNvGrpSpPr/>
          <p:nvPr/>
        </p:nvGrpSpPr>
        <p:grpSpPr>
          <a:xfrm>
            <a:off x="0" y="4572000"/>
            <a:ext cx="9161969" cy="1677035"/>
            <a:chOff x="0" y="2895600"/>
            <a:chExt cx="9161969" cy="1677035"/>
          </a:xfrm>
        </p:grpSpPr>
        <p:pic>
          <p:nvPicPr>
            <p:cNvPr id="22" name="Picture 21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23" name="Picture 22" descr="HD-ShadowShort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24" name="Rectangle 23"/>
            <p:cNvSpPr/>
            <p:nvPr/>
          </p:nvSpPr>
          <p:spPr bwMode="ltGray"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4255" y="609597"/>
            <a:ext cx="6896534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1638" y="4710340"/>
            <a:ext cx="6889151" cy="1101764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56438" y="4711616"/>
            <a:ext cx="1149836" cy="1090789"/>
          </a:xfrm>
        </p:spPr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1691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ציטוט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/>
          <p:cNvGrpSpPr/>
          <p:nvPr/>
        </p:nvGrpSpPr>
        <p:grpSpPr>
          <a:xfrm>
            <a:off x="0" y="4572000"/>
            <a:ext cx="9161969" cy="1677035"/>
            <a:chOff x="0" y="2895600"/>
            <a:chExt cx="9161969" cy="1677035"/>
          </a:xfrm>
        </p:grpSpPr>
        <p:pic>
          <p:nvPicPr>
            <p:cNvPr id="30" name="Picture 29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31" name="Picture 30" descr="HD-ShadowShort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32" name="Rectangle 31"/>
            <p:cNvSpPr/>
            <p:nvPr/>
          </p:nvSpPr>
          <p:spPr bwMode="ltGray"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32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921" y="616983"/>
            <a:ext cx="642514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989438" y="3660763"/>
            <a:ext cx="5987731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1638" y="4710340"/>
            <a:ext cx="6903919" cy="1101764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56438" y="4709926"/>
            <a:ext cx="1149836" cy="1090789"/>
          </a:xfrm>
        </p:spPr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270932" y="748116"/>
            <a:ext cx="5334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967191" y="2998573"/>
            <a:ext cx="457200" cy="58477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656170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כרטיס ש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/>
          <p:cNvGrpSpPr/>
          <p:nvPr/>
        </p:nvGrpSpPr>
        <p:grpSpPr>
          <a:xfrm>
            <a:off x="0" y="4572000"/>
            <a:ext cx="9161969" cy="1677035"/>
            <a:chOff x="0" y="2895600"/>
            <a:chExt cx="9161969" cy="1677035"/>
          </a:xfrm>
        </p:grpSpPr>
        <p:pic>
          <p:nvPicPr>
            <p:cNvPr id="23" name="Picture 22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24" name="Picture 23" descr="HD-ShadowShort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25" name="Rectangle 24"/>
            <p:cNvSpPr/>
            <p:nvPr/>
          </p:nvSpPr>
          <p:spPr bwMode="ltGray"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1638" y="4710340"/>
            <a:ext cx="6896534" cy="5898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1639" y="5300150"/>
            <a:ext cx="6896534" cy="51195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56438" y="4709926"/>
            <a:ext cx="1149836" cy="1090789"/>
          </a:xfrm>
        </p:spPr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89982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עמודו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0" y="609600"/>
            <a:ext cx="9161969" cy="1677035"/>
            <a:chOff x="0" y="2895600"/>
            <a:chExt cx="9161969" cy="1677035"/>
          </a:xfrm>
        </p:grpSpPr>
        <p:pic>
          <p:nvPicPr>
            <p:cNvPr id="24" name="Picture 23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25" name="Picture 24" descr="HD-ShadowShort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 bwMode="ltGray"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6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531639" y="753228"/>
            <a:ext cx="6896534" cy="1080938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532629" y="2329489"/>
            <a:ext cx="219456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539777" y="3015290"/>
            <a:ext cx="219456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878413" y="2336873"/>
            <a:ext cx="219456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2879710" y="3007906"/>
            <a:ext cx="219456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226136" y="2336873"/>
            <a:ext cx="219456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233520" y="3007905"/>
            <a:ext cx="219456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3/13/2024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9702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עמודת 3 תמונו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/>
          <p:cNvGrpSpPr/>
          <p:nvPr/>
        </p:nvGrpSpPr>
        <p:grpSpPr>
          <a:xfrm>
            <a:off x="0" y="609600"/>
            <a:ext cx="9161969" cy="1677035"/>
            <a:chOff x="0" y="2895600"/>
            <a:chExt cx="9161969" cy="1677035"/>
          </a:xfrm>
        </p:grpSpPr>
        <p:pic>
          <p:nvPicPr>
            <p:cNvPr id="35" name="Picture 34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36" name="Picture 35" descr="HD-ShadowShort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37" name="Rectangle 36"/>
            <p:cNvSpPr/>
            <p:nvPr/>
          </p:nvSpPr>
          <p:spPr bwMode="ltGray"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8" name="Rectangle 37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531639" y="753228"/>
            <a:ext cx="6896534" cy="1080938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532391" y="4297503"/>
            <a:ext cx="21922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532391" y="2336873"/>
            <a:ext cx="2192257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532391" y="4873765"/>
            <a:ext cx="219225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870497" y="4297503"/>
            <a:ext cx="221507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2870497" y="2336873"/>
            <a:ext cx="221507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2869483" y="4873764"/>
            <a:ext cx="2218004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231028" y="4297503"/>
            <a:ext cx="219433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231027" y="2336873"/>
            <a:ext cx="2194333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230934" y="4873762"/>
            <a:ext cx="2197239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3/13/2024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10375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609600"/>
            <a:ext cx="9161969" cy="1677035"/>
            <a:chOff x="0" y="2895600"/>
            <a:chExt cx="9161969" cy="1677035"/>
          </a:xfrm>
        </p:grpSpPr>
        <p:pic>
          <p:nvPicPr>
            <p:cNvPr id="17" name="Picture 16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18" name="Picture 17" descr="HD-ShadowShort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19" name="Rectangle 18"/>
            <p:cNvSpPr/>
            <p:nvPr/>
          </p:nvSpPr>
          <p:spPr bwMode="ltGray"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19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1639" y="753228"/>
            <a:ext cx="6896534" cy="1080938"/>
          </a:xfrm>
        </p:spPr>
        <p:txBody>
          <a:bodyPr/>
          <a:lstStyle>
            <a:lvl1pPr algn="r">
              <a:defRPr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557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 rot="5400000">
            <a:off x="4575305" y="2747178"/>
            <a:ext cx="6862555" cy="1368199"/>
            <a:chOff x="2281445" y="609600"/>
            <a:chExt cx="6862555" cy="1368199"/>
          </a:xfrm>
        </p:grpSpPr>
        <p:sp>
          <p:nvSpPr>
            <p:cNvPr id="12" name="Rectangle 11"/>
            <p:cNvSpPr/>
            <p:nvPr/>
          </p:nvSpPr>
          <p:spPr bwMode="ltGray">
            <a:xfrm>
              <a:off x="2281445" y="609601"/>
              <a:ext cx="5285695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7710769" y="609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464798" y="609597"/>
            <a:ext cx="1069602" cy="4461936"/>
          </a:xfrm>
        </p:spPr>
        <p:txBody>
          <a:bodyPr vert="eaVert"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0241" y="609598"/>
            <a:ext cx="6576359" cy="5326589"/>
          </a:xfrm>
        </p:spPr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029144" y="5936188"/>
            <a:ext cx="2057400" cy="365125"/>
          </a:xfrm>
        </p:spPr>
        <p:txBody>
          <a:bodyPr/>
          <a:lstStyle/>
          <a:p>
            <a:fld id="{5BCAD085-E8A6-8845-BD4E-CB4CCA059FC4}" type="datetimeFigureOut">
              <a:rPr lang="en-US" smtClean="0"/>
              <a:t>3/13/2024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10241" y="5936189"/>
            <a:ext cx="4518959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431152" y="5432500"/>
            <a:ext cx="1149636" cy="1273100"/>
          </a:xfrm>
        </p:spPr>
        <p:txBody>
          <a:bodyPr anchor="t"/>
          <a:lstStyle>
            <a:lvl1pPr algn="ctr">
              <a:defRPr/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22906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/>
          <p:cNvGrpSpPr/>
          <p:nvPr/>
        </p:nvGrpSpPr>
        <p:grpSpPr>
          <a:xfrm>
            <a:off x="0" y="609600"/>
            <a:ext cx="9161969" cy="1677035"/>
            <a:chOff x="0" y="2895600"/>
            <a:chExt cx="9161969" cy="1677035"/>
          </a:xfrm>
        </p:grpSpPr>
        <p:pic>
          <p:nvPicPr>
            <p:cNvPr id="28" name="Picture 27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29" name="Picture 28" descr="HD-ShadowShort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30" name="Rectangle 29"/>
            <p:cNvSpPr/>
            <p:nvPr/>
          </p:nvSpPr>
          <p:spPr bwMode="ltGray"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Rectangle 30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6155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0" y="2728432"/>
            <a:ext cx="9161969" cy="1677035"/>
            <a:chOff x="0" y="2895600"/>
            <a:chExt cx="9161969" cy="1677035"/>
          </a:xfrm>
        </p:grpSpPr>
        <p:pic>
          <p:nvPicPr>
            <p:cNvPr id="19" name="Picture 18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20" name="Picture 19" descr="HD-ShadowShort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21" name="Rectangle 20"/>
            <p:cNvSpPr/>
            <p:nvPr/>
          </p:nvSpPr>
          <p:spPr bwMode="ltGray"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1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1639" y="2869895"/>
            <a:ext cx="688915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1639" y="4232172"/>
            <a:ext cx="688915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65810" y="5936188"/>
            <a:ext cx="2057400" cy="365125"/>
          </a:xfrm>
        </p:spPr>
        <p:txBody>
          <a:bodyPr/>
          <a:lstStyle/>
          <a:p>
            <a:fld id="{5BCAD085-E8A6-8845-BD4E-CB4CCA059FC4}" type="datetimeFigureOut">
              <a:rPr lang="en-US" smtClean="0"/>
              <a:t>3/13/2024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400" y="5936189"/>
            <a:ext cx="483467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56438" y="2869896"/>
            <a:ext cx="1149836" cy="1090789"/>
          </a:xfrm>
        </p:spPr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136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0" y="609600"/>
            <a:ext cx="9161969" cy="1677035"/>
            <a:chOff x="0" y="2895600"/>
            <a:chExt cx="9161969" cy="1677035"/>
          </a:xfrm>
        </p:grpSpPr>
        <p:pic>
          <p:nvPicPr>
            <p:cNvPr id="18" name="Picture 17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19" name="Picture 18" descr="HD-ShadowShort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20" name="Rectangle 19"/>
            <p:cNvSpPr/>
            <p:nvPr/>
          </p:nvSpPr>
          <p:spPr bwMode="ltGray"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0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753228"/>
            <a:ext cx="6887390" cy="1080938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400" y="2336873"/>
            <a:ext cx="3357899" cy="3599316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061128" y="2336873"/>
            <a:ext cx="3359661" cy="3599316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248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/>
          <p:cNvGrpSpPr/>
          <p:nvPr/>
        </p:nvGrpSpPr>
        <p:grpSpPr>
          <a:xfrm>
            <a:off x="0" y="609600"/>
            <a:ext cx="9161969" cy="1677035"/>
            <a:chOff x="0" y="2895600"/>
            <a:chExt cx="9161969" cy="1677035"/>
          </a:xfrm>
        </p:grpSpPr>
        <p:pic>
          <p:nvPicPr>
            <p:cNvPr id="29" name="Picture 28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30" name="Picture 29" descr="HD-ShadowShort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31" name="Rectangle 30"/>
            <p:cNvSpPr/>
            <p:nvPr/>
          </p:nvSpPr>
          <p:spPr bwMode="ltGray"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Rectangle 31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1639" y="753230"/>
            <a:ext cx="6896534" cy="1080937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0988" y="2336874"/>
            <a:ext cx="3145080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1638" y="3030009"/>
            <a:ext cx="3367045" cy="2906179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82646" y="2336873"/>
            <a:ext cx="3145527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061129" y="3030009"/>
            <a:ext cx="3367044" cy="2906179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3/13/2024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6882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/>
        </p:nvGrpSpPr>
        <p:grpSpPr>
          <a:xfrm>
            <a:off x="0" y="609600"/>
            <a:ext cx="9161969" cy="1677035"/>
            <a:chOff x="0" y="2895600"/>
            <a:chExt cx="9161969" cy="1677035"/>
          </a:xfrm>
        </p:grpSpPr>
        <p:pic>
          <p:nvPicPr>
            <p:cNvPr id="16" name="Picture 15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17" name="Picture 16" descr="HD-ShadowShort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18" name="Rectangle 17"/>
            <p:cNvSpPr/>
            <p:nvPr/>
          </p:nvSpPr>
          <p:spPr bwMode="ltGray"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3/13/2024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5414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HD-ShadowShort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871"/>
          <a:stretch/>
        </p:blipFill>
        <p:spPr>
          <a:xfrm>
            <a:off x="7717217" y="1973262"/>
            <a:ext cx="1444752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7710769" y="609600"/>
            <a:ext cx="1433231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3/13/2024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4051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0" y="609600"/>
            <a:ext cx="9161969" cy="1677035"/>
            <a:chOff x="0" y="2895600"/>
            <a:chExt cx="9161969" cy="1677035"/>
          </a:xfrm>
        </p:grpSpPr>
        <p:pic>
          <p:nvPicPr>
            <p:cNvPr id="18" name="Picture 17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19" name="Picture 18" descr="HD-ShadowShort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20" name="Rectangle 19"/>
            <p:cNvSpPr/>
            <p:nvPr/>
          </p:nvSpPr>
          <p:spPr bwMode="ltGray"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0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1639" y="753227"/>
            <a:ext cx="6896534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14385" y="2336874"/>
            <a:ext cx="3913788" cy="3599313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3401" y="2336873"/>
            <a:ext cx="2796240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3404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0" y="609600"/>
            <a:ext cx="9161969" cy="1677035"/>
            <a:chOff x="0" y="2895600"/>
            <a:chExt cx="9161969" cy="1677035"/>
          </a:xfrm>
        </p:grpSpPr>
        <p:pic>
          <p:nvPicPr>
            <p:cNvPr id="18" name="Picture 17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19" name="Picture 18" descr="HD-ShadowShort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20" name="Rectangle 19"/>
            <p:cNvSpPr/>
            <p:nvPr/>
          </p:nvSpPr>
          <p:spPr bwMode="ltGray"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0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1639" y="753228"/>
            <a:ext cx="6896534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10956" y="2336874"/>
            <a:ext cx="3917217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1638" y="2336874"/>
            <a:ext cx="2798487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632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James\Desktop\msft\Berlin\build Assets\hashOverlaySD-FullResolve.png"/>
          <p:cNvPicPr>
            <a:picLocks noChangeAspect="1" noChangeArrowheads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9144000" cy="6858000"/>
          </a:xfrm>
          <a:prstGeom prst="rect">
            <a:avLst/>
          </a:prstGeom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31639" y="753228"/>
            <a:ext cx="6896534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2336873"/>
            <a:ext cx="6887389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367881" y="5936188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3/13/2024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33400" y="5936189"/>
            <a:ext cx="48346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48600" y="753228"/>
            <a:ext cx="1157674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81835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l" defTabSz="914400" rtl="1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r" defTabSz="914400" rtl="1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doi.org/10.3390/s23104830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doi.org/10.1088/1742-6596/1917/1/012012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si=HyVFMCYeN7K7ofQj&amp;v=STzOZ4ky7z0&amp;feature=youtu.be" TargetMode="External"/><Relationship Id="rId2" Type="http://schemas.openxmlformats.org/officeDocument/2006/relationships/hyperlink" Target="https://github.com/talshva/IOT-Final-Project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jp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jpg"/><Relationship Id="rId9" Type="http://schemas.openxmlformats.org/officeDocument/2006/relationships/image" Target="../media/image12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תמונה 6" descr="תמונה שמכילה בתוך מבנה, אנשים&#10;&#10;התיאור נוצר באופן אוטומטי">
            <a:extLst>
              <a:ext uri="{FF2B5EF4-FFF2-40B4-BE49-F238E27FC236}">
                <a16:creationId xmlns:a16="http://schemas.microsoft.com/office/drawing/2014/main" id="{221B800C-2118-8A41-4E89-619EE6B384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1270" y="529861"/>
            <a:ext cx="5646417" cy="564641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6212" y="296028"/>
            <a:ext cx="6896534" cy="1080938"/>
          </a:xfrm>
          <a:solidFill>
            <a:schemeClr val="tx2">
              <a:lumMod val="90000"/>
            </a:schemeClr>
          </a:solidFill>
          <a:effectLst>
            <a:softEdge rad="63500"/>
          </a:effectLst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Enhancing Workplace Efficiency and Security with IoT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21263" y="6295263"/>
            <a:ext cx="4626430" cy="533417"/>
          </a:xfrm>
        </p:spPr>
        <p:txBody>
          <a:bodyPr/>
          <a:lstStyle/>
          <a:p>
            <a:pPr marL="0" indent="0" algn="l">
              <a:buNone/>
            </a:pPr>
            <a:r>
              <a:rPr lang="en-US" dirty="0">
                <a:solidFill>
                  <a:schemeClr val="bg1"/>
                </a:solidFill>
              </a:rPr>
              <a:t>By Oren Schor &amp; Tal Shvartzberg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Intelligent Climate Management for Enhanced Comfort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514" y="2358644"/>
            <a:ext cx="8207829" cy="4276772"/>
          </a:xfrm>
        </p:spPr>
        <p:txBody>
          <a:bodyPr>
            <a:noAutofit/>
          </a:bodyPr>
          <a:lstStyle/>
          <a:p>
            <a:pPr marL="0" indent="0" algn="l" rtl="0">
              <a:buNone/>
            </a:pPr>
            <a:r>
              <a:rPr lang="en-US" sz="1800" dirty="0">
                <a:solidFill>
                  <a:schemeClr val="bg1"/>
                </a:solidFill>
                <a:latin typeface="Trebuchet MS (Body)"/>
              </a:rPr>
              <a:t>Another example for the use of IoT in this concept, can be</a:t>
            </a:r>
            <a:r>
              <a:rPr sz="1800" dirty="0">
                <a:solidFill>
                  <a:schemeClr val="bg1"/>
                </a:solidFill>
                <a:latin typeface="Trebuchet MS (Body)"/>
              </a:rPr>
              <a:t> smart climate control</a:t>
            </a:r>
            <a:r>
              <a:rPr lang="en-US" sz="1800" dirty="0">
                <a:solidFill>
                  <a:schemeClr val="bg1"/>
                </a:solidFill>
                <a:latin typeface="Trebuchet MS (Body)"/>
              </a:rPr>
              <a:t>.</a:t>
            </a:r>
          </a:p>
          <a:p>
            <a:pPr marL="0" indent="0" algn="l" rtl="0">
              <a:buNone/>
            </a:pPr>
            <a:endParaRPr lang="en-US" sz="1800" dirty="0">
              <a:solidFill>
                <a:schemeClr val="bg1"/>
              </a:solidFill>
              <a:latin typeface="Trebuchet MS (Body)"/>
            </a:endParaRPr>
          </a:p>
          <a:p>
            <a:pPr marL="0" indent="0" algn="l" rtl="0">
              <a:buNone/>
            </a:pPr>
            <a:r>
              <a:rPr lang="en-US" sz="1800" b="1" i="0" dirty="0">
                <a:solidFill>
                  <a:srgbClr val="0D0D0D"/>
                </a:solidFill>
                <a:effectLst/>
                <a:latin typeface="Trebuchet MS (Body)"/>
              </a:rPr>
              <a:t>Objective:</a:t>
            </a:r>
            <a:r>
              <a:rPr lang="en-US" sz="1800" b="0" i="0" dirty="0">
                <a:solidFill>
                  <a:srgbClr val="0D0D0D"/>
                </a:solidFill>
                <a:effectLst/>
                <a:latin typeface="Trebuchet MS (Body)"/>
              </a:rPr>
              <a:t> Ensure optimal comfort by adjusting to personal preferences, occupancy, and air quality levels. Integrates energy management for sustainability.</a:t>
            </a:r>
          </a:p>
          <a:p>
            <a:pPr marL="0" indent="0" algn="l" rtl="0">
              <a:buNone/>
            </a:pPr>
            <a:endParaRPr lang="en-US" sz="1800" dirty="0">
              <a:solidFill>
                <a:srgbClr val="0D0D0D"/>
              </a:solidFill>
              <a:latin typeface="Trebuchet MS (Body)"/>
            </a:endParaRPr>
          </a:p>
          <a:p>
            <a:pPr marL="0" indent="0" algn="l" rtl="0">
              <a:buNone/>
            </a:pPr>
            <a:r>
              <a:rPr lang="en-US" sz="1800" b="1" i="0" dirty="0">
                <a:solidFill>
                  <a:srgbClr val="0D0D0D"/>
                </a:solidFill>
                <a:effectLst/>
                <a:latin typeface="Trebuchet MS (Body)"/>
              </a:rPr>
              <a:t>Advantages:</a:t>
            </a:r>
            <a:endParaRPr lang="en-US" sz="1800" b="0" i="0" dirty="0">
              <a:solidFill>
                <a:srgbClr val="0D0D0D"/>
              </a:solidFill>
              <a:effectLst/>
              <a:latin typeface="Trebuchet MS (Body)"/>
            </a:endParaRPr>
          </a:p>
          <a:p>
            <a:pPr algn="l" rtl="0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0D0D0D"/>
                </a:solidFill>
                <a:effectLst/>
                <a:latin typeface="Trebuchet MS (Body)"/>
              </a:rPr>
              <a:t>Promotes a healthier, more productive work environment through dynamic temperature, humidity, and air quality control.</a:t>
            </a:r>
          </a:p>
          <a:p>
            <a:pPr algn="l" rtl="0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0D0D0D"/>
                </a:solidFill>
                <a:effectLst/>
                <a:latin typeface="Trebuchet MS (Body)"/>
              </a:rPr>
              <a:t>Improves energy efficiency and reduces costs by optimizing climate settings based on real-time data and occupancy patterns.</a:t>
            </a:r>
          </a:p>
          <a:p>
            <a:pPr algn="l" rtl="0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0D0D0D"/>
                </a:solidFill>
                <a:effectLst/>
                <a:latin typeface="Trebuchet MS (Body)"/>
              </a:rPr>
              <a:t>Enhances indoor air quality monitoring, ensuring a safe and comfortable environment for all employees.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Empowering Management with IoT Data Insights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2336872"/>
            <a:ext cx="8109857" cy="4118069"/>
          </a:xfrm>
        </p:spPr>
        <p:txBody>
          <a:bodyPr>
            <a:normAutofit/>
          </a:bodyPr>
          <a:lstStyle/>
          <a:p>
            <a:pPr marL="0" indent="0" algn="l" rtl="0">
              <a:buNone/>
            </a:pPr>
            <a:r>
              <a:rPr sz="1800" dirty="0">
                <a:solidFill>
                  <a:schemeClr val="bg1"/>
                </a:solidFill>
              </a:rPr>
              <a:t>Our system </a:t>
            </a:r>
            <a:r>
              <a:rPr lang="en-US" sz="1800" dirty="0">
                <a:solidFill>
                  <a:schemeClr val="bg1"/>
                </a:solidFill>
              </a:rPr>
              <a:t>can </a:t>
            </a:r>
            <a:r>
              <a:rPr sz="1800" dirty="0">
                <a:solidFill>
                  <a:schemeClr val="bg1"/>
                </a:solidFill>
              </a:rPr>
              <a:t>provide managers with actionable insights derived from IoT data</a:t>
            </a:r>
            <a:r>
              <a:rPr lang="en-US" sz="1800" dirty="0">
                <a:solidFill>
                  <a:schemeClr val="bg1"/>
                </a:solidFill>
              </a:rPr>
              <a:t>:</a:t>
            </a:r>
          </a:p>
          <a:p>
            <a:pPr marL="0" indent="0" algn="l" rtl="0">
              <a:buNone/>
            </a:pPr>
            <a:endParaRPr lang="en-US" sz="1800" dirty="0">
              <a:solidFill>
                <a:schemeClr val="bg1"/>
              </a:solidFill>
            </a:endParaRPr>
          </a:p>
          <a:p>
            <a:pPr algn="l" rtl="0"/>
            <a:r>
              <a:rPr lang="en-US" sz="1800" dirty="0">
                <a:solidFill>
                  <a:schemeClr val="bg1"/>
                </a:solidFill>
              </a:rPr>
              <a:t>A</a:t>
            </a:r>
            <a:r>
              <a:rPr sz="1800" dirty="0">
                <a:solidFill>
                  <a:schemeClr val="bg1"/>
                </a:solidFill>
              </a:rPr>
              <a:t>ccess patterns</a:t>
            </a:r>
            <a:r>
              <a:rPr lang="en-US" sz="1800" dirty="0">
                <a:solidFill>
                  <a:schemeClr val="bg1"/>
                </a:solidFill>
              </a:rPr>
              <a:t> (to workplace and in-workplace facilities)</a:t>
            </a:r>
          </a:p>
          <a:p>
            <a:pPr algn="l" rtl="0"/>
            <a:r>
              <a:rPr lang="en-US" sz="1800" dirty="0">
                <a:solidFill>
                  <a:schemeClr val="bg1"/>
                </a:solidFill>
              </a:rPr>
              <a:t>E</a:t>
            </a:r>
            <a:r>
              <a:rPr sz="1800" dirty="0">
                <a:solidFill>
                  <a:schemeClr val="bg1"/>
                </a:solidFill>
              </a:rPr>
              <a:t>nvironmental preferences</a:t>
            </a:r>
            <a:endParaRPr lang="en-US" sz="1800" dirty="0">
              <a:solidFill>
                <a:schemeClr val="bg1"/>
              </a:solidFill>
            </a:endParaRPr>
          </a:p>
          <a:p>
            <a:pPr algn="l" rtl="0"/>
            <a:r>
              <a:rPr lang="en-US" sz="1800" dirty="0">
                <a:solidFill>
                  <a:schemeClr val="bg1"/>
                </a:solidFill>
              </a:rPr>
              <a:t>Employee welfare</a:t>
            </a:r>
          </a:p>
          <a:p>
            <a:pPr algn="l" rtl="0"/>
            <a:r>
              <a:rPr lang="en-US" sz="1800" dirty="0">
                <a:solidFill>
                  <a:schemeClr val="bg1"/>
                </a:solidFill>
              </a:rPr>
              <a:t>E</a:t>
            </a:r>
            <a:r>
              <a:rPr sz="1800" dirty="0">
                <a:solidFill>
                  <a:schemeClr val="bg1"/>
                </a:solidFill>
              </a:rPr>
              <a:t>nergy usage.</a:t>
            </a:r>
            <a:endParaRPr lang="en-US" sz="1800" dirty="0">
              <a:solidFill>
                <a:schemeClr val="bg1"/>
              </a:solidFill>
            </a:endParaRPr>
          </a:p>
          <a:p>
            <a:pPr marL="0" indent="0" algn="l" rtl="0">
              <a:buNone/>
            </a:pPr>
            <a:br>
              <a:rPr lang="en-US" sz="1800" dirty="0">
                <a:solidFill>
                  <a:schemeClr val="bg1"/>
                </a:solidFill>
              </a:rPr>
            </a:br>
            <a:r>
              <a:rPr sz="1800" dirty="0">
                <a:solidFill>
                  <a:schemeClr val="bg1"/>
                </a:solidFill>
              </a:rPr>
              <a:t>These insights support informed decision-making, enabling optimizations that boost efficiency, reduce costs, and improve employee well-being.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Towards a Connected and Efficient Workplace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9486" y="2760725"/>
            <a:ext cx="8251371" cy="2479028"/>
          </a:xfrm>
        </p:spPr>
        <p:txBody>
          <a:bodyPr numCol="1">
            <a:normAutofit/>
          </a:bodyPr>
          <a:lstStyle/>
          <a:p>
            <a:pPr marL="0" indent="0" algn="l">
              <a:buNone/>
            </a:pPr>
            <a:r>
              <a:rPr lang="en-US" dirty="0">
                <a:solidFill>
                  <a:schemeClr val="bg1"/>
                </a:solidFill>
              </a:rPr>
              <a:t>As we progressed through the project, we imagined an office where IoT technologies make everything work together smoothly. </a:t>
            </a:r>
          </a:p>
          <a:p>
            <a:pPr marL="0" indent="0" algn="l">
              <a:buNone/>
            </a:pPr>
            <a:r>
              <a:rPr lang="en-US" dirty="0">
                <a:solidFill>
                  <a:schemeClr val="bg1"/>
                </a:solidFill>
              </a:rPr>
              <a:t>We really hope to see such improvements in workplaces in the near future.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AA7A58-116B-9D83-43AC-05F19D02CC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4B956-7371-ECD7-C005-F4BD7FF62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Enhancing Workplace Efficiency and Security with IoT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E55112-B134-E3C7-BC31-658D6930A3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515" y="2336873"/>
            <a:ext cx="8458199" cy="4364716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endParaRPr lang="en-US" sz="1800" b="1" i="0" dirty="0">
              <a:solidFill>
                <a:srgbClr val="0D0D0D"/>
              </a:solidFill>
              <a:effectLst/>
              <a:latin typeface="Trebuchet MS (Body)"/>
            </a:endParaRPr>
          </a:p>
          <a:p>
            <a:pPr marL="0" indent="0" algn="l">
              <a:buNone/>
            </a:pPr>
            <a:r>
              <a:rPr lang="en-US" sz="1800" b="1" i="0" dirty="0">
                <a:solidFill>
                  <a:srgbClr val="0D0D0D"/>
                </a:solidFill>
                <a:effectLst/>
                <a:latin typeface="Trebuchet MS (Body)"/>
              </a:rPr>
              <a:t>Goal:</a:t>
            </a:r>
            <a:r>
              <a:rPr lang="en-US" sz="1800" b="0" i="0" dirty="0">
                <a:solidFill>
                  <a:srgbClr val="0D0D0D"/>
                </a:solidFill>
                <a:effectLst/>
                <a:latin typeface="Trebuchet MS (Body)"/>
              </a:rPr>
              <a:t> Utilize IoT to improve productivity, security, and satisfaction in modern workplaces.</a:t>
            </a:r>
          </a:p>
          <a:p>
            <a:pPr marL="0" indent="0" algn="l">
              <a:buNone/>
            </a:pPr>
            <a:br>
              <a:rPr lang="en-US" sz="1800" dirty="0">
                <a:solidFill>
                  <a:schemeClr val="bg1"/>
                </a:solidFill>
                <a:latin typeface="Trebuchet MS (Body)"/>
              </a:rPr>
            </a:br>
            <a:r>
              <a:rPr lang="en-US" sz="1800" b="1" i="0" dirty="0">
                <a:solidFill>
                  <a:srgbClr val="0D0D0D"/>
                </a:solidFill>
                <a:effectLst/>
                <a:latin typeface="Trebuchet MS (Body)"/>
              </a:rPr>
              <a:t>Features:</a:t>
            </a:r>
          </a:p>
          <a:p>
            <a:pPr algn="l" rtl="0"/>
            <a:r>
              <a:rPr lang="en-US" sz="1800" dirty="0">
                <a:solidFill>
                  <a:srgbClr val="0D0D0D"/>
                </a:solidFill>
                <a:latin typeface="Trebuchet MS (Body)"/>
              </a:rPr>
              <a:t>Security - Employee and visitor management – smart access control</a:t>
            </a:r>
            <a:endParaRPr lang="en-US" sz="1800" b="0" i="0" dirty="0">
              <a:solidFill>
                <a:srgbClr val="0D0D0D"/>
              </a:solidFill>
              <a:effectLst/>
              <a:latin typeface="Trebuchet MS (Body)"/>
            </a:endParaRPr>
          </a:p>
          <a:p>
            <a:pPr algn="l" rtl="0"/>
            <a:r>
              <a:rPr lang="en-US" sz="1800" b="0" i="0" dirty="0">
                <a:solidFill>
                  <a:srgbClr val="0D0D0D"/>
                </a:solidFill>
                <a:effectLst/>
                <a:latin typeface="Trebuchet MS (Body)"/>
              </a:rPr>
              <a:t>Energy management - smart lightning, personalized climate control</a:t>
            </a:r>
          </a:p>
          <a:p>
            <a:pPr algn="l" rtl="0"/>
            <a:r>
              <a:rPr lang="en-US" sz="1800" dirty="0">
                <a:solidFill>
                  <a:schemeClr val="bg1"/>
                </a:solidFill>
                <a:latin typeface="Trebuchet MS (Body)"/>
              </a:rPr>
              <a:t>Health and safety monitoring – air quality sensors, workers posture *</a:t>
            </a:r>
            <a:br>
              <a:rPr lang="en-US" sz="1800" dirty="0">
                <a:solidFill>
                  <a:schemeClr val="bg1"/>
                </a:solidFill>
                <a:latin typeface="Trebuchet MS (Body)"/>
              </a:rPr>
            </a:br>
            <a:endParaRPr lang="en-US" sz="1800" dirty="0">
              <a:solidFill>
                <a:schemeClr val="bg1"/>
              </a:solidFill>
              <a:latin typeface="Trebuchet MS (Body)"/>
            </a:endParaRPr>
          </a:p>
          <a:p>
            <a:pPr marL="0" indent="0" algn="l">
              <a:buNone/>
            </a:pPr>
            <a:r>
              <a:rPr lang="en-US" sz="1800" b="1" i="0" dirty="0">
                <a:solidFill>
                  <a:srgbClr val="0D0D0D"/>
                </a:solidFill>
                <a:effectLst/>
                <a:latin typeface="Trebuchet MS (Body)"/>
              </a:rPr>
              <a:t>Integration:</a:t>
            </a:r>
            <a:r>
              <a:rPr lang="en-US" sz="1800" b="0" i="0" dirty="0">
                <a:solidFill>
                  <a:srgbClr val="0D0D0D"/>
                </a:solidFill>
                <a:effectLst/>
                <a:latin typeface="Trebuchet MS (Body)"/>
              </a:rPr>
              <a:t> Cloud connectivity for real-time data analysis and decision-making.</a:t>
            </a:r>
          </a:p>
          <a:p>
            <a:pPr marL="0" indent="0" algn="l">
              <a:buNone/>
            </a:pPr>
            <a:endParaRPr lang="en-US" sz="2000" dirty="0">
              <a:solidFill>
                <a:srgbClr val="0D0D0D"/>
              </a:solidFill>
              <a:latin typeface="Trebuchet MS (Body)"/>
            </a:endParaRPr>
          </a:p>
          <a:p>
            <a:pPr marL="0" indent="0" algn="l">
              <a:buNone/>
            </a:pPr>
            <a:r>
              <a:rPr lang="en-US" sz="700" kern="0" dirty="0">
                <a:solidFill>
                  <a:schemeClr val="bg1"/>
                </a:solidFill>
                <a:effectLst/>
                <a:latin typeface="Trebuchet MS (Body)"/>
                <a:ea typeface="Times New Roman" panose="02020603050405020304" pitchFamily="18" charset="0"/>
                <a:cs typeface="Arial" panose="020B0604020202020204" pitchFamily="34" charset="0"/>
              </a:rPr>
              <a:t>* </a:t>
            </a:r>
            <a:r>
              <a:rPr lang="en-IL" sz="700" kern="0" dirty="0">
                <a:solidFill>
                  <a:schemeClr val="bg1"/>
                </a:solidFill>
                <a:effectLst/>
                <a:latin typeface="Trebuchet MS (Body)"/>
                <a:ea typeface="Times New Roman" panose="02020603050405020304" pitchFamily="18" charset="0"/>
                <a:cs typeface="Arial" panose="020B0604020202020204" pitchFamily="34" charset="0"/>
              </a:rPr>
              <a:t>La Mura, M., De Gregorio, M., Lamberti, P., &amp; Tucci, V. (2023). IoT System for Real-Time Posture Asymmetry Detection. </a:t>
            </a:r>
            <a:r>
              <a:rPr lang="en-IL" sz="700" i="1" kern="0" dirty="0">
                <a:solidFill>
                  <a:schemeClr val="bg1"/>
                </a:solidFill>
                <a:effectLst/>
                <a:latin typeface="Trebuchet MS (Body)"/>
                <a:ea typeface="Times New Roman" panose="02020603050405020304" pitchFamily="18" charset="0"/>
                <a:cs typeface="Arial" panose="020B0604020202020204" pitchFamily="34" charset="0"/>
              </a:rPr>
              <a:t>Sensors (Basel, Switzerland)</a:t>
            </a:r>
            <a:r>
              <a:rPr lang="en-IL" sz="700" kern="0" dirty="0">
                <a:solidFill>
                  <a:schemeClr val="bg1"/>
                </a:solidFill>
                <a:effectLst/>
                <a:latin typeface="Trebuchet MS (Body)"/>
                <a:ea typeface="Times New Roman" panose="02020603050405020304" pitchFamily="18" charset="0"/>
                <a:cs typeface="Arial" panose="020B0604020202020204" pitchFamily="34" charset="0"/>
              </a:rPr>
              <a:t>, </a:t>
            </a:r>
            <a:r>
              <a:rPr lang="en-IL" sz="700" i="1" kern="0" dirty="0">
                <a:solidFill>
                  <a:schemeClr val="bg1"/>
                </a:solidFill>
                <a:effectLst/>
                <a:latin typeface="Trebuchet MS (Body)"/>
                <a:ea typeface="Times New Roman" panose="02020603050405020304" pitchFamily="18" charset="0"/>
                <a:cs typeface="Arial" panose="020B0604020202020204" pitchFamily="34" charset="0"/>
              </a:rPr>
              <a:t>23</a:t>
            </a:r>
            <a:r>
              <a:rPr lang="en-IL" sz="700" kern="0" dirty="0">
                <a:solidFill>
                  <a:schemeClr val="bg1"/>
                </a:solidFill>
                <a:effectLst/>
                <a:latin typeface="Trebuchet MS (Body)"/>
                <a:ea typeface="Times New Roman" panose="02020603050405020304" pitchFamily="18" charset="0"/>
                <a:cs typeface="Arial" panose="020B0604020202020204" pitchFamily="34" charset="0"/>
              </a:rPr>
              <a:t>(10), 4830-. </a:t>
            </a:r>
            <a:r>
              <a:rPr lang="en-IL" sz="700" u="sng" kern="0" dirty="0">
                <a:solidFill>
                  <a:schemeClr val="bg1"/>
                </a:solidFill>
                <a:effectLst/>
                <a:latin typeface="Trebuchet MS (Body)"/>
                <a:ea typeface="Times New Roman" panose="02020603050405020304" pitchFamily="18" charset="0"/>
                <a:cs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https://doi.org/10.3390/s23104830</a:t>
            </a:r>
            <a:endParaRPr lang="en-IL" sz="700" kern="100" dirty="0">
              <a:solidFill>
                <a:schemeClr val="bg1"/>
              </a:solidFill>
              <a:effectLst/>
              <a:latin typeface="Trebuchet MS (Body)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0" indent="0" algn="l">
              <a:buNone/>
            </a:pPr>
            <a:endParaRPr sz="1200" dirty="0">
              <a:solidFill>
                <a:schemeClr val="bg1"/>
              </a:solidFill>
              <a:latin typeface="Trebuchet MS (Body)"/>
            </a:endParaRPr>
          </a:p>
        </p:txBody>
      </p:sp>
    </p:spTree>
    <p:extLst>
      <p:ext uri="{BB962C8B-B14F-4D97-AF65-F5344CB8AC3E}">
        <p14:creationId xmlns:p14="http://schemas.microsoft.com/office/powerpoint/2010/main" val="18848197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AA7A58-116B-9D83-43AC-05F19D02CC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4B956-7371-ECD7-C005-F4BD7FF62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IoT?</a:t>
            </a:r>
            <a:endParaRPr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E55112-B134-E3C7-BC31-658D6930A3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515" y="2123574"/>
            <a:ext cx="8458199" cy="4259179"/>
          </a:xfrm>
        </p:spPr>
        <p:txBody>
          <a:bodyPr>
            <a:normAutofit fontScale="92500" lnSpcReduction="10000"/>
          </a:bodyPr>
          <a:lstStyle/>
          <a:p>
            <a:pPr marL="0" indent="0" algn="l" rtl="0">
              <a:lnSpc>
                <a:spcPct val="120000"/>
              </a:lnSpc>
              <a:buNone/>
            </a:pPr>
            <a:endParaRPr lang="en-US" sz="2000" b="0" i="0" dirty="0">
              <a:solidFill>
                <a:schemeClr val="bg1"/>
              </a:solidFill>
              <a:effectLst/>
              <a:latin typeface="Trebuchet MS (Body)"/>
            </a:endParaRPr>
          </a:p>
          <a:p>
            <a:pPr algn="l" rtl="0">
              <a:lnSpc>
                <a:spcPct val="120000"/>
              </a:lnSpc>
            </a:pPr>
            <a:r>
              <a:rPr lang="en-US" sz="1900" b="0" i="0" dirty="0">
                <a:solidFill>
                  <a:schemeClr val="bg1"/>
                </a:solidFill>
                <a:effectLst/>
                <a:latin typeface="Trebuchet MS (Body)"/>
              </a:rPr>
              <a:t>IoT has vast potential to revolutionize how workplaces operate, ensuring both employee satisfaction and operational excellence.</a:t>
            </a:r>
          </a:p>
          <a:p>
            <a:pPr algn="l" rtl="0">
              <a:lnSpc>
                <a:spcPct val="120000"/>
              </a:lnSpc>
            </a:pPr>
            <a:endParaRPr lang="en-US" sz="1900" b="0" i="0" dirty="0">
              <a:solidFill>
                <a:schemeClr val="bg1"/>
              </a:solidFill>
              <a:effectLst/>
              <a:latin typeface="Trebuchet MS (Body)"/>
            </a:endParaRPr>
          </a:p>
          <a:p>
            <a:pPr algn="l" rtl="0">
              <a:lnSpc>
                <a:spcPct val="120000"/>
              </a:lnSpc>
            </a:pPr>
            <a:r>
              <a:rPr lang="en-US" sz="1900" b="0" i="0" dirty="0">
                <a:solidFill>
                  <a:schemeClr val="bg1"/>
                </a:solidFill>
                <a:effectLst/>
                <a:latin typeface="Trebuchet MS (Body)"/>
              </a:rPr>
              <a:t>IoT's adaptability to rapid changes underscores its potential for quick and innovative responses to global challenges (as during covid for example *).</a:t>
            </a:r>
          </a:p>
          <a:p>
            <a:pPr algn="l" rtl="0">
              <a:lnSpc>
                <a:spcPct val="120000"/>
              </a:lnSpc>
            </a:pPr>
            <a:endParaRPr lang="en-US" sz="1900" b="0" i="0" dirty="0">
              <a:solidFill>
                <a:schemeClr val="bg1"/>
              </a:solidFill>
              <a:effectLst/>
              <a:latin typeface="Trebuchet MS (Body)"/>
            </a:endParaRPr>
          </a:p>
          <a:p>
            <a:pPr algn="l" rtl="0">
              <a:lnSpc>
                <a:spcPct val="120000"/>
              </a:lnSpc>
            </a:pPr>
            <a:r>
              <a:rPr lang="en-US" sz="1900" b="0" i="0" dirty="0">
                <a:solidFill>
                  <a:schemeClr val="bg1"/>
                </a:solidFill>
                <a:effectLst/>
                <a:latin typeface="Trebuchet MS (Body)"/>
              </a:rPr>
              <a:t>IoT solutions offer a cost-effective way to enhance operational efficiency and gather real-time insights.</a:t>
            </a:r>
            <a:br>
              <a:rPr lang="en-US" sz="2200" b="0" i="0" dirty="0">
                <a:solidFill>
                  <a:schemeClr val="bg1"/>
                </a:solidFill>
                <a:effectLst/>
                <a:latin typeface="Trebuchet MS (Body)"/>
              </a:rPr>
            </a:br>
            <a:endParaRPr lang="en-US" sz="2000" dirty="0">
              <a:solidFill>
                <a:srgbClr val="0D0D0D"/>
              </a:solidFill>
              <a:latin typeface="Trebuchet MS (Body)"/>
            </a:endParaRPr>
          </a:p>
          <a:p>
            <a:pPr marL="0" indent="0" algn="l" rtl="0">
              <a:lnSpc>
                <a:spcPct val="120000"/>
              </a:lnSpc>
              <a:buNone/>
            </a:pPr>
            <a:r>
              <a:rPr lang="en-US" sz="700" kern="0" dirty="0">
                <a:solidFill>
                  <a:schemeClr val="bg1"/>
                </a:solidFill>
                <a:effectLst/>
                <a:latin typeface="Trebuchet MS (Body)"/>
                <a:ea typeface="Times New Roman" panose="02020603050405020304" pitchFamily="18" charset="0"/>
              </a:rPr>
              <a:t>* </a:t>
            </a:r>
            <a:r>
              <a:rPr lang="en-IL" sz="700" kern="0" dirty="0">
                <a:solidFill>
                  <a:schemeClr val="bg1"/>
                </a:solidFill>
                <a:effectLst/>
                <a:latin typeface="Trebuchet MS (Body)"/>
                <a:ea typeface="Times New Roman" panose="02020603050405020304" pitchFamily="18" charset="0"/>
              </a:rPr>
              <a:t>Tamilselvan, S., Ramesh, R., </a:t>
            </a:r>
            <a:r>
              <a:rPr lang="en-IL" sz="700" kern="0" dirty="0" err="1">
                <a:solidFill>
                  <a:schemeClr val="bg1"/>
                </a:solidFill>
                <a:effectLst/>
                <a:latin typeface="Trebuchet MS (Body)"/>
                <a:ea typeface="Times New Roman" panose="02020603050405020304" pitchFamily="18" charset="0"/>
              </a:rPr>
              <a:t>Niveda</a:t>
            </a:r>
            <a:r>
              <a:rPr lang="en-IL" sz="700" kern="0" dirty="0">
                <a:solidFill>
                  <a:schemeClr val="bg1"/>
                </a:solidFill>
                <a:effectLst/>
                <a:latin typeface="Trebuchet MS (Body)"/>
                <a:ea typeface="Times New Roman" panose="02020603050405020304" pitchFamily="18" charset="0"/>
              </a:rPr>
              <a:t>, R., </a:t>
            </a:r>
            <a:r>
              <a:rPr lang="en-IL" sz="700" kern="0" dirty="0" err="1">
                <a:solidFill>
                  <a:schemeClr val="bg1"/>
                </a:solidFill>
                <a:effectLst/>
                <a:latin typeface="Trebuchet MS (Body)"/>
                <a:ea typeface="Times New Roman" panose="02020603050405020304" pitchFamily="18" charset="0"/>
              </a:rPr>
              <a:t>Poonguzhali</a:t>
            </a:r>
            <a:r>
              <a:rPr lang="en-IL" sz="700" kern="0" dirty="0">
                <a:solidFill>
                  <a:schemeClr val="bg1"/>
                </a:solidFill>
                <a:effectLst/>
                <a:latin typeface="Trebuchet MS (Body)"/>
                <a:ea typeface="Times New Roman" panose="02020603050405020304" pitchFamily="18" charset="0"/>
              </a:rPr>
              <a:t>, P., &amp; Dharani, S. (2021). IoT based Touch-free Attendance System (ITAS). </a:t>
            </a:r>
            <a:r>
              <a:rPr lang="en-IL" sz="700" i="1" kern="0" dirty="0">
                <a:solidFill>
                  <a:schemeClr val="bg1"/>
                </a:solidFill>
                <a:effectLst/>
                <a:latin typeface="Trebuchet MS (Body)"/>
                <a:ea typeface="Times New Roman" panose="02020603050405020304" pitchFamily="18" charset="0"/>
              </a:rPr>
              <a:t>Journal of Physics: Conference Series</a:t>
            </a:r>
            <a:r>
              <a:rPr lang="en-IL" sz="700" kern="0" dirty="0">
                <a:solidFill>
                  <a:schemeClr val="bg1"/>
                </a:solidFill>
                <a:effectLst/>
                <a:latin typeface="Trebuchet MS (Body)"/>
                <a:ea typeface="Times New Roman" panose="02020603050405020304" pitchFamily="18" charset="0"/>
              </a:rPr>
              <a:t>, </a:t>
            </a:r>
            <a:r>
              <a:rPr lang="en-IL" sz="700" i="1" kern="0" dirty="0">
                <a:solidFill>
                  <a:schemeClr val="bg1"/>
                </a:solidFill>
                <a:effectLst/>
                <a:latin typeface="Trebuchet MS (Body)"/>
                <a:ea typeface="Times New Roman" panose="02020603050405020304" pitchFamily="18" charset="0"/>
              </a:rPr>
              <a:t>1917</a:t>
            </a:r>
            <a:r>
              <a:rPr lang="en-IL" sz="700" kern="0" dirty="0">
                <a:solidFill>
                  <a:schemeClr val="bg1"/>
                </a:solidFill>
                <a:effectLst/>
                <a:latin typeface="Trebuchet MS (Body)"/>
                <a:ea typeface="Times New Roman" panose="02020603050405020304" pitchFamily="18" charset="0"/>
              </a:rPr>
              <a:t>(1), 12012-. </a:t>
            </a:r>
            <a:r>
              <a:rPr lang="en-IL" sz="700" u="sng" kern="0" dirty="0">
                <a:solidFill>
                  <a:schemeClr val="bg1"/>
                </a:solidFill>
                <a:effectLst/>
                <a:latin typeface="Trebuchet MS (Body)"/>
                <a:ea typeface="Times New Roman" panose="02020603050405020304" pitchFamily="18" charset="0"/>
                <a:cs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https://doi.org/10.1088/1742-6596/1917/1/012012</a:t>
            </a:r>
            <a:endParaRPr lang="en-US" sz="700" dirty="0">
              <a:solidFill>
                <a:schemeClr val="bg1"/>
              </a:solidFill>
              <a:latin typeface="Trebuchet MS (Body)"/>
            </a:endParaRPr>
          </a:p>
        </p:txBody>
      </p:sp>
    </p:spTree>
    <p:extLst>
      <p:ext uri="{BB962C8B-B14F-4D97-AF65-F5344CB8AC3E}">
        <p14:creationId xmlns:p14="http://schemas.microsoft.com/office/powerpoint/2010/main" val="29258625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Smart Access Control: Facial Recognition and RFID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4171" y="2101565"/>
            <a:ext cx="8327571" cy="4545882"/>
          </a:xfrm>
        </p:spPr>
        <p:txBody>
          <a:bodyPr>
            <a:normAutofit fontScale="47500" lnSpcReduction="20000"/>
          </a:bodyPr>
          <a:lstStyle/>
          <a:p>
            <a:pPr marL="0" indent="0" algn="l" rtl="0">
              <a:buNone/>
            </a:pPr>
            <a:endParaRPr lang="en-US" sz="1800" b="0" i="0" u="none" strike="noStrike" baseline="0" dirty="0">
              <a:solidFill>
                <a:schemeClr val="bg1"/>
              </a:solidFill>
              <a:latin typeface="Trebuchet MS (Body)"/>
            </a:endParaRPr>
          </a:p>
          <a:p>
            <a:pPr marL="0" indent="0" algn="l" rtl="0">
              <a:lnSpc>
                <a:spcPct val="120000"/>
              </a:lnSpc>
              <a:buNone/>
            </a:pPr>
            <a:r>
              <a:rPr lang="en-US" sz="3800" b="0" i="0" u="none" strike="noStrike" baseline="0" dirty="0">
                <a:solidFill>
                  <a:schemeClr val="bg1"/>
                </a:solidFill>
                <a:latin typeface="Trebuchet MS (Body)"/>
              </a:rPr>
              <a:t>While the broader vision of our project is the creation of a smart office environment complete with various advanced features, we chose to focus specifically on implementing the smart authentication access component.</a:t>
            </a:r>
            <a:br>
              <a:rPr lang="en-US" sz="3800" b="0" i="0" u="none" strike="noStrike" baseline="0" dirty="0">
                <a:solidFill>
                  <a:schemeClr val="bg1"/>
                </a:solidFill>
                <a:latin typeface="Trebuchet MS (Body)"/>
              </a:rPr>
            </a:br>
            <a:endParaRPr lang="en-US" sz="3800" b="1" i="0" dirty="0">
              <a:solidFill>
                <a:schemeClr val="bg1"/>
              </a:solidFill>
              <a:effectLst/>
              <a:latin typeface="Trebuchet MS (Body)"/>
            </a:endParaRPr>
          </a:p>
          <a:p>
            <a:pPr algn="l" rtl="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3800" b="1" i="0" dirty="0">
                <a:solidFill>
                  <a:schemeClr val="bg1"/>
                </a:solidFill>
                <a:effectLst/>
                <a:latin typeface="Trebuchet MS (Body)"/>
              </a:rPr>
              <a:t>Technologies:</a:t>
            </a:r>
            <a:r>
              <a:rPr lang="en-US" sz="3800" b="0" i="0" dirty="0">
                <a:solidFill>
                  <a:schemeClr val="bg1"/>
                </a:solidFill>
                <a:effectLst/>
                <a:latin typeface="Trebuchet MS (Body)"/>
              </a:rPr>
              <a:t> Facial recognition with RFID backup.</a:t>
            </a:r>
            <a:br>
              <a:rPr lang="en-US" sz="3800" dirty="0">
                <a:solidFill>
                  <a:schemeClr val="bg1"/>
                </a:solidFill>
                <a:latin typeface="Trebuchet MS (Body)"/>
              </a:rPr>
            </a:br>
            <a:endParaRPr lang="en-US" sz="3800" b="1" dirty="0">
              <a:solidFill>
                <a:schemeClr val="bg1"/>
              </a:solidFill>
              <a:latin typeface="Trebuchet MS (Body)"/>
            </a:endParaRPr>
          </a:p>
          <a:p>
            <a:pPr algn="l" rtl="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3800" b="1" i="0" dirty="0">
                <a:solidFill>
                  <a:schemeClr val="bg1"/>
                </a:solidFill>
                <a:effectLst/>
                <a:latin typeface="Trebuchet MS (Body)"/>
              </a:rPr>
              <a:t>Benefits:</a:t>
            </a:r>
          </a:p>
          <a:p>
            <a:pPr lvl="1" algn="l" rtl="0">
              <a:lnSpc>
                <a:spcPct val="120000"/>
              </a:lnSpc>
            </a:pPr>
            <a:r>
              <a:rPr lang="en-US" sz="3800" b="1" i="0" dirty="0">
                <a:solidFill>
                  <a:schemeClr val="bg1"/>
                </a:solidFill>
                <a:effectLst/>
                <a:latin typeface="Trebuchet MS (Body)"/>
              </a:rPr>
              <a:t>Fast Entry:</a:t>
            </a:r>
            <a:r>
              <a:rPr lang="en-US" sz="3800" b="0" i="0" dirty="0">
                <a:solidFill>
                  <a:schemeClr val="bg1"/>
                </a:solidFill>
                <a:effectLst/>
                <a:latin typeface="Trebuchet MS (Body)"/>
              </a:rPr>
              <a:t> Immediate facial recognition for employee access.</a:t>
            </a:r>
          </a:p>
          <a:p>
            <a:pPr lvl="1" algn="l" rtl="0">
              <a:lnSpc>
                <a:spcPct val="120000"/>
              </a:lnSpc>
            </a:pPr>
            <a:r>
              <a:rPr lang="en-US" sz="3800" b="1" i="0" dirty="0">
                <a:solidFill>
                  <a:schemeClr val="bg1"/>
                </a:solidFill>
                <a:effectLst/>
                <a:latin typeface="Trebuchet MS (Body)"/>
              </a:rPr>
              <a:t>Secure Records:</a:t>
            </a:r>
            <a:r>
              <a:rPr lang="en-US" sz="3800" b="0" i="0" dirty="0">
                <a:solidFill>
                  <a:schemeClr val="bg1"/>
                </a:solidFill>
                <a:effectLst/>
                <a:latin typeface="Trebuchet MS (Body)"/>
              </a:rPr>
              <a:t> Image logging on Google Drive; attendance tracked in a local CSV, </a:t>
            </a:r>
            <a:r>
              <a:rPr lang="en-US" sz="3800" b="0" i="0" dirty="0" err="1">
                <a:solidFill>
                  <a:schemeClr val="bg1"/>
                </a:solidFill>
                <a:effectLst/>
                <a:latin typeface="Trebuchet MS (Body)"/>
              </a:rPr>
              <a:t>InfluxDB</a:t>
            </a:r>
            <a:r>
              <a:rPr lang="en-US" sz="3800" b="0" i="0" dirty="0">
                <a:solidFill>
                  <a:schemeClr val="bg1"/>
                </a:solidFill>
                <a:effectLst/>
                <a:latin typeface="Trebuchet MS (Body)"/>
              </a:rPr>
              <a:t>, and visualized with Grafana.</a:t>
            </a:r>
          </a:p>
          <a:p>
            <a:pPr lvl="1" algn="l" rtl="0">
              <a:lnSpc>
                <a:spcPct val="120000"/>
              </a:lnSpc>
            </a:pPr>
            <a:r>
              <a:rPr lang="en-US" sz="3800" b="1" i="0" dirty="0">
                <a:solidFill>
                  <a:schemeClr val="bg1"/>
                </a:solidFill>
                <a:effectLst/>
                <a:latin typeface="Trebuchet MS (Body)"/>
              </a:rPr>
              <a:t>Reliability:</a:t>
            </a:r>
            <a:r>
              <a:rPr lang="en-US" sz="3800" b="0" i="0" dirty="0">
                <a:solidFill>
                  <a:schemeClr val="bg1"/>
                </a:solidFill>
                <a:effectLst/>
                <a:latin typeface="Trebuchet MS (Body)"/>
              </a:rPr>
              <a:t> RFID ensures access if facial recognition fails.</a:t>
            </a:r>
          </a:p>
          <a:p>
            <a:pPr lvl="1" algn="l" rtl="0"/>
            <a:endParaRPr lang="en-US" sz="3300" b="0" i="0" dirty="0">
              <a:solidFill>
                <a:schemeClr val="bg1"/>
              </a:solidFill>
              <a:effectLst/>
              <a:latin typeface="Trebuchet MS (Body)"/>
            </a:endParaRPr>
          </a:p>
          <a:p>
            <a:pPr marL="0" indent="0" algn="l" rtl="0">
              <a:buNone/>
            </a:pPr>
            <a:r>
              <a:rPr lang="en-US" sz="1800" dirty="0">
                <a:latin typeface="Trebuchet MS (Body)"/>
              </a:rPr>
              <a:t>Project Repository: </a:t>
            </a:r>
            <a:r>
              <a:rPr lang="en-US" sz="1800" dirty="0">
                <a:latin typeface="Trebuchet MS (Body)"/>
                <a:hlinkClick r:id="rId2"/>
              </a:rPr>
              <a:t>link</a:t>
            </a:r>
            <a:r>
              <a:rPr lang="en-US" sz="1800" dirty="0">
                <a:latin typeface="Trebuchet MS (Body)"/>
              </a:rPr>
              <a:t>					</a:t>
            </a:r>
            <a:br>
              <a:rPr lang="en-US" sz="1800" dirty="0">
                <a:latin typeface="Trebuchet MS (Body)"/>
              </a:rPr>
            </a:br>
            <a:br>
              <a:rPr lang="en-US" sz="1800" dirty="0">
                <a:latin typeface="Trebuchet MS (Body)"/>
              </a:rPr>
            </a:br>
            <a:r>
              <a:rPr lang="en-US" sz="1800" dirty="0">
                <a:latin typeface="Trebuchet MS (Body)"/>
              </a:rPr>
              <a:t>Live Example: </a:t>
            </a:r>
            <a:r>
              <a:rPr lang="en-US" sz="1800" dirty="0">
                <a:latin typeface="Trebuchet MS (Body)"/>
                <a:hlinkClick r:id="rId3"/>
              </a:rPr>
              <a:t>link</a:t>
            </a:r>
            <a:endParaRPr sz="1800" dirty="0">
              <a:latin typeface="Trebuchet MS (Body)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5BD395-1E8D-8EFE-B7F0-FAA543DB9E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29579B-9EC0-FC76-0D4F-62BDC46E8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Smart Access Control: </a:t>
            </a:r>
            <a:br>
              <a:rPr lang="en-US" dirty="0"/>
            </a:br>
            <a:r>
              <a:rPr lang="en-US" dirty="0"/>
              <a:t>Block Diagram</a:t>
            </a:r>
            <a:endParaRPr dirty="0"/>
          </a:p>
        </p:txBody>
      </p:sp>
      <p:sp>
        <p:nvSpPr>
          <p:cNvPr id="6" name="מלבן: פינות מעוגלות 5">
            <a:extLst>
              <a:ext uri="{FF2B5EF4-FFF2-40B4-BE49-F238E27FC236}">
                <a16:creationId xmlns:a16="http://schemas.microsoft.com/office/drawing/2014/main" id="{B952A5E9-A70C-01AB-C324-C703279981B1}"/>
              </a:ext>
            </a:extLst>
          </p:cNvPr>
          <p:cNvSpPr/>
          <p:nvPr/>
        </p:nvSpPr>
        <p:spPr>
          <a:xfrm>
            <a:off x="653143" y="2277186"/>
            <a:ext cx="7837714" cy="424335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pic>
        <p:nvPicPr>
          <p:cNvPr id="8" name="תמונה 7" descr="תמונה שמכילה צילום מסך, עיצוב&#10;&#10;התיאור נוצר באופן אוטומטי">
            <a:extLst>
              <a:ext uri="{FF2B5EF4-FFF2-40B4-BE49-F238E27FC236}">
                <a16:creationId xmlns:a16="http://schemas.microsoft.com/office/drawing/2014/main" id="{5E0F4640-8983-74B2-52DF-4CE6B7A035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5204" y="3820885"/>
            <a:ext cx="973591" cy="973591"/>
          </a:xfrm>
          <a:prstGeom prst="rect">
            <a:avLst/>
          </a:prstGeom>
        </p:spPr>
      </p:pic>
      <p:pic>
        <p:nvPicPr>
          <p:cNvPr id="10" name="תמונה 9" descr="תמונה שמכילה חשמל, רכיב חשמלי, רכיב מעגל חשמלי, רכיב מעגל פסיבי&#10;&#10;התיאור נוצר באופן אוטומטי">
            <a:extLst>
              <a:ext uri="{FF2B5EF4-FFF2-40B4-BE49-F238E27FC236}">
                <a16:creationId xmlns:a16="http://schemas.microsoft.com/office/drawing/2014/main" id="{A77E76B2-CA36-9547-B5D0-FDDD05806A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1828" y="4702626"/>
            <a:ext cx="973591" cy="973591"/>
          </a:xfrm>
          <a:prstGeom prst="rect">
            <a:avLst/>
          </a:prstGeom>
        </p:spPr>
      </p:pic>
      <p:pic>
        <p:nvPicPr>
          <p:cNvPr id="12" name="תמונה 11" descr="תמונה שמכילה חשמל, הנדסת חשמל, רכיב מעגל חשמלי, רכיב חשמלי&#10;&#10;התיאור נוצר באופן אוטומטי">
            <a:extLst>
              <a:ext uri="{FF2B5EF4-FFF2-40B4-BE49-F238E27FC236}">
                <a16:creationId xmlns:a16="http://schemas.microsoft.com/office/drawing/2014/main" id="{60E0CEA8-327B-A8EB-A841-7BCEC2030E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8580" y="4702627"/>
            <a:ext cx="973591" cy="973591"/>
          </a:xfrm>
          <a:prstGeom prst="rect">
            <a:avLst/>
          </a:prstGeom>
        </p:spPr>
      </p:pic>
      <p:pic>
        <p:nvPicPr>
          <p:cNvPr id="16" name="תמונה 15" descr="תמונה שמכילה אומנות קליפיפם, גרפיקה, עיצוב גרפי, סמל&#10;&#10;התיאור נוצר באופן אוטומטי">
            <a:extLst>
              <a:ext uri="{FF2B5EF4-FFF2-40B4-BE49-F238E27FC236}">
                <a16:creationId xmlns:a16="http://schemas.microsoft.com/office/drawing/2014/main" id="{004E4900-B6A4-0C6D-F9E3-B958FDD24C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75839" y="5779192"/>
            <a:ext cx="531286" cy="531286"/>
          </a:xfrm>
          <a:prstGeom prst="rect">
            <a:avLst/>
          </a:prstGeom>
        </p:spPr>
      </p:pic>
      <p:pic>
        <p:nvPicPr>
          <p:cNvPr id="18" name="תמונה 17" descr="תמונה שמכילה גופן, גרפיקה, לוגו, סמל&#10;&#10;התיאור נוצר באופן אוטומטי">
            <a:extLst>
              <a:ext uri="{FF2B5EF4-FFF2-40B4-BE49-F238E27FC236}">
                <a16:creationId xmlns:a16="http://schemas.microsoft.com/office/drawing/2014/main" id="{D5551272-776F-2494-0C1D-9A862E3045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01507" y="5724013"/>
            <a:ext cx="586465" cy="586465"/>
          </a:xfrm>
          <a:prstGeom prst="rect">
            <a:avLst/>
          </a:prstGeom>
        </p:spPr>
      </p:pic>
      <p:pic>
        <p:nvPicPr>
          <p:cNvPr id="20" name="תמונה 19" descr="תמונה שמכילה צבעוני, עיצוב&#10;&#10;התיאור נוצר באופן אוטומטי">
            <a:extLst>
              <a:ext uri="{FF2B5EF4-FFF2-40B4-BE49-F238E27FC236}">
                <a16:creationId xmlns:a16="http://schemas.microsoft.com/office/drawing/2014/main" id="{1F9E5D7E-E2D0-8EA6-6D2A-36B8859730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22505" y="2638086"/>
            <a:ext cx="679677" cy="679677"/>
          </a:xfrm>
          <a:prstGeom prst="rect">
            <a:avLst/>
          </a:prstGeom>
        </p:spPr>
      </p:pic>
      <p:pic>
        <p:nvPicPr>
          <p:cNvPr id="22" name="תמונה 21" descr="תמונה שמכילה גרפיקה, גופן, לוגו, סמל&#10;&#10;התיאור נוצר באופן אוטומטי">
            <a:extLst>
              <a:ext uri="{FF2B5EF4-FFF2-40B4-BE49-F238E27FC236}">
                <a16:creationId xmlns:a16="http://schemas.microsoft.com/office/drawing/2014/main" id="{F34EB447-7016-ABB7-40F5-2CF66A92EA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97464" y="2300598"/>
            <a:ext cx="2628690" cy="977544"/>
          </a:xfrm>
          <a:prstGeom prst="rect">
            <a:avLst/>
          </a:prstGeom>
        </p:spPr>
      </p:pic>
      <p:pic>
        <p:nvPicPr>
          <p:cNvPr id="24" name="תמונה 23" descr="תמונה שמכילה טקסט, גופן, גרפיקה, לוגו&#10;&#10;התיאור נוצר באופן אוטומטי">
            <a:extLst>
              <a:ext uri="{FF2B5EF4-FFF2-40B4-BE49-F238E27FC236}">
                <a16:creationId xmlns:a16="http://schemas.microsoft.com/office/drawing/2014/main" id="{0E940082-07EF-BBFD-B591-A8407E7F871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08243" y="2444769"/>
            <a:ext cx="674021" cy="689202"/>
          </a:xfrm>
          <a:prstGeom prst="rect">
            <a:avLst/>
          </a:prstGeom>
        </p:spPr>
      </p:pic>
      <p:cxnSp>
        <p:nvCxnSpPr>
          <p:cNvPr id="34" name="מחבר חץ ישר 33">
            <a:extLst>
              <a:ext uri="{FF2B5EF4-FFF2-40B4-BE49-F238E27FC236}">
                <a16:creationId xmlns:a16="http://schemas.microsoft.com/office/drawing/2014/main" id="{337AC18B-A749-51D7-29EF-32AEC7D2601E}"/>
              </a:ext>
            </a:extLst>
          </p:cNvPr>
          <p:cNvCxnSpPr>
            <a:cxnSpLocks/>
          </p:cNvCxnSpPr>
          <p:nvPr/>
        </p:nvCxnSpPr>
        <p:spPr>
          <a:xfrm flipH="1">
            <a:off x="3044511" y="4432866"/>
            <a:ext cx="1193943" cy="457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מחבר חץ ישר 34">
            <a:extLst>
              <a:ext uri="{FF2B5EF4-FFF2-40B4-BE49-F238E27FC236}">
                <a16:creationId xmlns:a16="http://schemas.microsoft.com/office/drawing/2014/main" id="{333BFAE5-D35F-E2D1-62AD-3F50580A6FAB}"/>
              </a:ext>
            </a:extLst>
          </p:cNvPr>
          <p:cNvCxnSpPr>
            <a:cxnSpLocks/>
          </p:cNvCxnSpPr>
          <p:nvPr/>
        </p:nvCxnSpPr>
        <p:spPr>
          <a:xfrm flipV="1">
            <a:off x="3120285" y="4565874"/>
            <a:ext cx="1118169" cy="4354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3" name="מחבר חץ ישר 42">
            <a:extLst>
              <a:ext uri="{FF2B5EF4-FFF2-40B4-BE49-F238E27FC236}">
                <a16:creationId xmlns:a16="http://schemas.microsoft.com/office/drawing/2014/main" id="{5DD1764C-335D-0B56-4BFE-FCFFF4D1FB71}"/>
              </a:ext>
            </a:extLst>
          </p:cNvPr>
          <p:cNvCxnSpPr>
            <a:cxnSpLocks/>
          </p:cNvCxnSpPr>
          <p:nvPr/>
        </p:nvCxnSpPr>
        <p:spPr>
          <a:xfrm flipV="1">
            <a:off x="1770540" y="5370789"/>
            <a:ext cx="463491" cy="3581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7" name="מחבר חץ ישר 46">
            <a:extLst>
              <a:ext uri="{FF2B5EF4-FFF2-40B4-BE49-F238E27FC236}">
                <a16:creationId xmlns:a16="http://schemas.microsoft.com/office/drawing/2014/main" id="{EF15AF50-301B-4307-61D3-A53B8E187009}"/>
              </a:ext>
            </a:extLst>
          </p:cNvPr>
          <p:cNvCxnSpPr>
            <a:cxnSpLocks/>
          </p:cNvCxnSpPr>
          <p:nvPr/>
        </p:nvCxnSpPr>
        <p:spPr>
          <a:xfrm>
            <a:off x="2938461" y="5296491"/>
            <a:ext cx="488246" cy="4060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מחבר חץ ישר 49">
            <a:extLst>
              <a:ext uri="{FF2B5EF4-FFF2-40B4-BE49-F238E27FC236}">
                <a16:creationId xmlns:a16="http://schemas.microsoft.com/office/drawing/2014/main" id="{F6CE7998-8FB5-185C-B112-6148883014EE}"/>
              </a:ext>
            </a:extLst>
          </p:cNvPr>
          <p:cNvCxnSpPr>
            <a:cxnSpLocks/>
          </p:cNvCxnSpPr>
          <p:nvPr/>
        </p:nvCxnSpPr>
        <p:spPr>
          <a:xfrm flipH="1" flipV="1">
            <a:off x="4858514" y="4565874"/>
            <a:ext cx="1389886" cy="4354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54" name="מחבר חץ ישר 53">
            <a:extLst>
              <a:ext uri="{FF2B5EF4-FFF2-40B4-BE49-F238E27FC236}">
                <a16:creationId xmlns:a16="http://schemas.microsoft.com/office/drawing/2014/main" id="{C75A8546-4D33-35E1-4312-53B95C2B7752}"/>
              </a:ext>
            </a:extLst>
          </p:cNvPr>
          <p:cNvCxnSpPr>
            <a:cxnSpLocks/>
          </p:cNvCxnSpPr>
          <p:nvPr/>
        </p:nvCxnSpPr>
        <p:spPr>
          <a:xfrm flipV="1">
            <a:off x="4558899" y="3055090"/>
            <a:ext cx="13100" cy="8460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מחבר חץ ישר 58">
            <a:extLst>
              <a:ext uri="{FF2B5EF4-FFF2-40B4-BE49-F238E27FC236}">
                <a16:creationId xmlns:a16="http://schemas.microsoft.com/office/drawing/2014/main" id="{09E3C354-E33F-2760-111E-073A024626CE}"/>
              </a:ext>
            </a:extLst>
          </p:cNvPr>
          <p:cNvCxnSpPr>
            <a:cxnSpLocks/>
          </p:cNvCxnSpPr>
          <p:nvPr/>
        </p:nvCxnSpPr>
        <p:spPr>
          <a:xfrm>
            <a:off x="5380147" y="2789370"/>
            <a:ext cx="446007" cy="253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מחבר חץ ישר 61">
            <a:extLst>
              <a:ext uri="{FF2B5EF4-FFF2-40B4-BE49-F238E27FC236}">
                <a16:creationId xmlns:a16="http://schemas.microsoft.com/office/drawing/2014/main" id="{7822A255-2468-771C-799F-92491798F682}"/>
              </a:ext>
            </a:extLst>
          </p:cNvPr>
          <p:cNvCxnSpPr>
            <a:cxnSpLocks/>
          </p:cNvCxnSpPr>
          <p:nvPr/>
        </p:nvCxnSpPr>
        <p:spPr>
          <a:xfrm flipH="1" flipV="1">
            <a:off x="3545778" y="3301554"/>
            <a:ext cx="860297" cy="6303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ענן 70">
            <a:extLst>
              <a:ext uri="{FF2B5EF4-FFF2-40B4-BE49-F238E27FC236}">
                <a16:creationId xmlns:a16="http://schemas.microsoft.com/office/drawing/2014/main" id="{8B4EB078-7690-A1DA-FBE4-8BAD180A875E}"/>
              </a:ext>
            </a:extLst>
          </p:cNvPr>
          <p:cNvSpPr/>
          <p:nvPr/>
        </p:nvSpPr>
        <p:spPr>
          <a:xfrm>
            <a:off x="1770540" y="2340219"/>
            <a:ext cx="5882117" cy="1314758"/>
          </a:xfrm>
          <a:prstGeom prst="cloud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76" name="תיבת טקסט 75">
            <a:extLst>
              <a:ext uri="{FF2B5EF4-FFF2-40B4-BE49-F238E27FC236}">
                <a16:creationId xmlns:a16="http://schemas.microsoft.com/office/drawing/2014/main" id="{1AE610F4-01B1-AC4F-A053-F4419D542586}"/>
              </a:ext>
            </a:extLst>
          </p:cNvPr>
          <p:cNvSpPr txBox="1"/>
          <p:nvPr/>
        </p:nvSpPr>
        <p:spPr>
          <a:xfrm>
            <a:off x="5460138" y="4472001"/>
            <a:ext cx="443968" cy="276999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http</a:t>
            </a:r>
            <a:endParaRPr lang="he-IL" sz="1200" dirty="0">
              <a:solidFill>
                <a:srgbClr val="FF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7" name="תיבת טקסט 76">
            <a:extLst>
              <a:ext uri="{FF2B5EF4-FFF2-40B4-BE49-F238E27FC236}">
                <a16:creationId xmlns:a16="http://schemas.microsoft.com/office/drawing/2014/main" id="{A01A8B49-7CB3-EF08-C1D7-557AA6F4A006}"/>
              </a:ext>
            </a:extLst>
          </p:cNvPr>
          <p:cNvSpPr txBox="1"/>
          <p:nvPr/>
        </p:nvSpPr>
        <p:spPr>
          <a:xfrm>
            <a:off x="3679369" y="3644068"/>
            <a:ext cx="504112" cy="276999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1200" dirty="0">
                <a:solidFill>
                  <a:srgbClr val="00B0F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https</a:t>
            </a:r>
            <a:endParaRPr lang="he-IL" sz="1200" dirty="0">
              <a:solidFill>
                <a:srgbClr val="00B0F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8" name="תיבת טקסט 77">
            <a:extLst>
              <a:ext uri="{FF2B5EF4-FFF2-40B4-BE49-F238E27FC236}">
                <a16:creationId xmlns:a16="http://schemas.microsoft.com/office/drawing/2014/main" id="{BC74202A-DCB5-2BD4-F3B2-B3828D008E70}"/>
              </a:ext>
            </a:extLst>
          </p:cNvPr>
          <p:cNvSpPr txBox="1"/>
          <p:nvPr/>
        </p:nvSpPr>
        <p:spPr>
          <a:xfrm>
            <a:off x="4510451" y="3644067"/>
            <a:ext cx="443968" cy="276999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1200" dirty="0">
                <a:solidFill>
                  <a:srgbClr val="00B0F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http</a:t>
            </a:r>
            <a:endParaRPr lang="he-IL" sz="1200" dirty="0">
              <a:solidFill>
                <a:srgbClr val="00B0F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9" name="תיבת טקסט 78">
            <a:extLst>
              <a:ext uri="{FF2B5EF4-FFF2-40B4-BE49-F238E27FC236}">
                <a16:creationId xmlns:a16="http://schemas.microsoft.com/office/drawing/2014/main" id="{421D58E0-02F7-366F-6E2D-8F526448C850}"/>
              </a:ext>
            </a:extLst>
          </p:cNvPr>
          <p:cNvSpPr txBox="1"/>
          <p:nvPr/>
        </p:nvSpPr>
        <p:spPr>
          <a:xfrm>
            <a:off x="3334781" y="4338369"/>
            <a:ext cx="488660" cy="276999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1200" dirty="0" err="1">
                <a:solidFill>
                  <a:srgbClr val="00B0F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mqtt</a:t>
            </a:r>
            <a:endParaRPr lang="he-IL" sz="1200" dirty="0">
              <a:solidFill>
                <a:srgbClr val="00B0F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0" name="תיבת טקסט 79">
            <a:extLst>
              <a:ext uri="{FF2B5EF4-FFF2-40B4-BE49-F238E27FC236}">
                <a16:creationId xmlns:a16="http://schemas.microsoft.com/office/drawing/2014/main" id="{41398E6A-E967-617A-2C63-D4D551F7C2C8}"/>
              </a:ext>
            </a:extLst>
          </p:cNvPr>
          <p:cNvSpPr txBox="1"/>
          <p:nvPr/>
        </p:nvSpPr>
        <p:spPr>
          <a:xfrm>
            <a:off x="3596544" y="4742891"/>
            <a:ext cx="488660" cy="276999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1200" dirty="0" err="1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mqtt</a:t>
            </a:r>
            <a:endParaRPr lang="he-IL" sz="1200" dirty="0">
              <a:solidFill>
                <a:srgbClr val="FF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1" name="תיבת טקסט 80">
            <a:extLst>
              <a:ext uri="{FF2B5EF4-FFF2-40B4-BE49-F238E27FC236}">
                <a16:creationId xmlns:a16="http://schemas.microsoft.com/office/drawing/2014/main" id="{0F5BF1DE-F97B-51A6-17B1-17BE7A4AED5D}"/>
              </a:ext>
            </a:extLst>
          </p:cNvPr>
          <p:cNvSpPr txBox="1"/>
          <p:nvPr/>
        </p:nvSpPr>
        <p:spPr>
          <a:xfrm>
            <a:off x="1623168" y="5296491"/>
            <a:ext cx="373820" cy="276999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SPI</a:t>
            </a:r>
            <a:endParaRPr lang="he-IL" sz="1200" dirty="0">
              <a:solidFill>
                <a:srgbClr val="FF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2" name="תיבת טקסט 81">
            <a:extLst>
              <a:ext uri="{FF2B5EF4-FFF2-40B4-BE49-F238E27FC236}">
                <a16:creationId xmlns:a16="http://schemas.microsoft.com/office/drawing/2014/main" id="{6CECEC53-99B9-85A8-DFC2-B48543C051A2}"/>
              </a:ext>
            </a:extLst>
          </p:cNvPr>
          <p:cNvSpPr txBox="1"/>
          <p:nvPr/>
        </p:nvSpPr>
        <p:spPr>
          <a:xfrm>
            <a:off x="3182584" y="5298760"/>
            <a:ext cx="955711" cy="276999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1200" dirty="0" err="1">
                <a:solidFill>
                  <a:srgbClr val="00B0F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Gpio</a:t>
            </a:r>
            <a:r>
              <a:rPr lang="en-US" sz="1200" dirty="0">
                <a:solidFill>
                  <a:srgbClr val="00B0F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(PWM)</a:t>
            </a:r>
            <a:endParaRPr lang="he-IL" sz="1200" dirty="0">
              <a:solidFill>
                <a:srgbClr val="00B0F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3" name="תיבת טקסט 82">
            <a:extLst>
              <a:ext uri="{FF2B5EF4-FFF2-40B4-BE49-F238E27FC236}">
                <a16:creationId xmlns:a16="http://schemas.microsoft.com/office/drawing/2014/main" id="{D25C8D7C-004B-D0F8-4516-9D5ACFA7834E}"/>
              </a:ext>
            </a:extLst>
          </p:cNvPr>
          <p:cNvSpPr txBox="1"/>
          <p:nvPr/>
        </p:nvSpPr>
        <p:spPr>
          <a:xfrm>
            <a:off x="5373175" y="2537765"/>
            <a:ext cx="443968" cy="276999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1200" dirty="0">
                <a:solidFill>
                  <a:srgbClr val="00B0F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http</a:t>
            </a:r>
            <a:endParaRPr lang="he-IL" sz="1200" dirty="0">
              <a:solidFill>
                <a:srgbClr val="00B0F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64185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5BD395-1E8D-8EFE-B7F0-FAA543DB9E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29579B-9EC0-FC76-0D4F-62BDC46E8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Smart Access Control: </a:t>
            </a:r>
            <a:br>
              <a:rPr lang="en-US" dirty="0"/>
            </a:br>
            <a:r>
              <a:rPr lang="en-US" dirty="0"/>
              <a:t>Code Parts</a:t>
            </a:r>
            <a:endParaRPr dirty="0"/>
          </a:p>
        </p:txBody>
      </p:sp>
      <p:pic>
        <p:nvPicPr>
          <p:cNvPr id="4" name="Picture 3" descr="A computer screen shot of a program code&#10;&#10;Description automatically generated">
            <a:extLst>
              <a:ext uri="{FF2B5EF4-FFF2-40B4-BE49-F238E27FC236}">
                <a16:creationId xmlns:a16="http://schemas.microsoft.com/office/drawing/2014/main" id="{BDC96710-D10A-F490-A75E-EE7B16BB13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3" y="2480746"/>
            <a:ext cx="4030238" cy="3916175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C424F15-BCE0-6816-90F5-40E15CD614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8814" y="2084704"/>
            <a:ext cx="1884136" cy="339883"/>
          </a:xfrm>
        </p:spPr>
        <p:txBody>
          <a:bodyPr>
            <a:normAutofit fontScale="62500" lnSpcReduction="20000"/>
          </a:bodyPr>
          <a:lstStyle/>
          <a:p>
            <a:pPr marL="0" indent="0" algn="l" rtl="0">
              <a:buNone/>
            </a:pPr>
            <a:r>
              <a:rPr lang="en-US" sz="1800" b="0" i="0" u="none" strike="noStrike" baseline="0" dirty="0">
                <a:solidFill>
                  <a:schemeClr val="bg1"/>
                </a:solidFill>
                <a:latin typeface="Trebuchet MS (Body)"/>
              </a:rPr>
              <a:t>Main Server Configurations</a:t>
            </a:r>
            <a:endParaRPr sz="1800" dirty="0">
              <a:latin typeface="Trebuchet MS (Body)"/>
            </a:endParaRPr>
          </a:p>
        </p:txBody>
      </p:sp>
      <p:pic>
        <p:nvPicPr>
          <p:cNvPr id="7" name="Picture 6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704C5AF1-552C-18E9-CB97-73921FF7AC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9920" y="2480746"/>
            <a:ext cx="4007380" cy="2838014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7078A33-B61F-F612-05B0-FDEBA04BA0A1}"/>
              </a:ext>
            </a:extLst>
          </p:cNvPr>
          <p:cNvSpPr txBox="1">
            <a:spLocks/>
          </p:cNvSpPr>
          <p:nvPr/>
        </p:nvSpPr>
        <p:spPr>
          <a:xfrm>
            <a:off x="6434328" y="2089148"/>
            <a:ext cx="1884136" cy="339883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228600" indent="-22860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Font typeface="Arial" panose="020B0604020202020204" pitchFamily="34" charset="0"/>
              <a:buNone/>
            </a:pPr>
            <a:r>
              <a:rPr lang="en-US" sz="1800" dirty="0">
                <a:solidFill>
                  <a:schemeClr val="bg1"/>
                </a:solidFill>
                <a:latin typeface="Trebuchet MS (Body)"/>
              </a:rPr>
              <a:t>ESP32-CAM Configurations</a:t>
            </a:r>
            <a:endParaRPr lang="en-US" sz="1800" dirty="0">
              <a:latin typeface="Trebuchet MS (Body)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8CCF1D6-EF71-82C5-8059-2A00545FAA7F}"/>
              </a:ext>
            </a:extLst>
          </p:cNvPr>
          <p:cNvSpPr/>
          <p:nvPr/>
        </p:nvSpPr>
        <p:spPr>
          <a:xfrm flipV="1">
            <a:off x="865771" y="5255894"/>
            <a:ext cx="3322689" cy="45719"/>
          </a:xfrm>
          <a:prstGeom prst="round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9AD5918-FEB6-3D32-B892-2175B82D1BA9}"/>
              </a:ext>
            </a:extLst>
          </p:cNvPr>
          <p:cNvSpPr/>
          <p:nvPr/>
        </p:nvSpPr>
        <p:spPr>
          <a:xfrm flipV="1">
            <a:off x="859421" y="6208394"/>
            <a:ext cx="3322689" cy="45719"/>
          </a:xfrm>
          <a:prstGeom prst="round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A16524EE-54A1-F5D7-7CA3-CC17F36FDA80}"/>
              </a:ext>
            </a:extLst>
          </p:cNvPr>
          <p:cNvSpPr/>
          <p:nvPr/>
        </p:nvSpPr>
        <p:spPr>
          <a:xfrm>
            <a:off x="445135" y="5010150"/>
            <a:ext cx="45719" cy="676275"/>
          </a:xfrm>
          <a:prstGeom prst="leftBrac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2" name="Left Brace 11">
            <a:extLst>
              <a:ext uri="{FF2B5EF4-FFF2-40B4-BE49-F238E27FC236}">
                <a16:creationId xmlns:a16="http://schemas.microsoft.com/office/drawing/2014/main" id="{263DE422-504C-B21D-2F9B-C8EC78BF09F5}"/>
              </a:ext>
            </a:extLst>
          </p:cNvPr>
          <p:cNvSpPr/>
          <p:nvPr/>
        </p:nvSpPr>
        <p:spPr>
          <a:xfrm>
            <a:off x="445135" y="5838826"/>
            <a:ext cx="45719" cy="415288"/>
          </a:xfrm>
          <a:prstGeom prst="leftBrac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3" name="Left Brace 12">
            <a:extLst>
              <a:ext uri="{FF2B5EF4-FFF2-40B4-BE49-F238E27FC236}">
                <a16:creationId xmlns:a16="http://schemas.microsoft.com/office/drawing/2014/main" id="{6188B1AE-F3E6-843C-F29D-6CB5E4D60531}"/>
              </a:ext>
            </a:extLst>
          </p:cNvPr>
          <p:cNvSpPr/>
          <p:nvPr/>
        </p:nvSpPr>
        <p:spPr>
          <a:xfrm>
            <a:off x="445135" y="3476625"/>
            <a:ext cx="45719" cy="1377496"/>
          </a:xfrm>
          <a:prstGeom prst="leftBrac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L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5D65BA86-6B50-DF36-3069-8E5F790D1E17}"/>
              </a:ext>
            </a:extLst>
          </p:cNvPr>
          <p:cNvSpPr txBox="1">
            <a:spLocks/>
          </p:cNvSpPr>
          <p:nvPr/>
        </p:nvSpPr>
        <p:spPr>
          <a:xfrm>
            <a:off x="-79522" y="4066411"/>
            <a:ext cx="420461" cy="19792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Font typeface="Arial" panose="020B0604020202020204" pitchFamily="34" charset="0"/>
              <a:buNone/>
            </a:pPr>
            <a:r>
              <a:rPr lang="en-US" sz="600" dirty="0">
                <a:solidFill>
                  <a:srgbClr val="FF0000"/>
                </a:solidFill>
                <a:latin typeface="Trebuchet MS (Body)"/>
              </a:rPr>
              <a:t>MQTT SETUP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1D591A71-265B-E1F5-BB54-A1723D548F5D}"/>
              </a:ext>
            </a:extLst>
          </p:cNvPr>
          <p:cNvSpPr txBox="1">
            <a:spLocks/>
          </p:cNvSpPr>
          <p:nvPr/>
        </p:nvSpPr>
        <p:spPr>
          <a:xfrm>
            <a:off x="-92253" y="5249325"/>
            <a:ext cx="478938" cy="19792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Font typeface="Arial" panose="020B0604020202020204" pitchFamily="34" charset="0"/>
              <a:buNone/>
            </a:pPr>
            <a:r>
              <a:rPr lang="en-US" sz="600" dirty="0" err="1">
                <a:solidFill>
                  <a:srgbClr val="FF0000"/>
                </a:solidFill>
                <a:latin typeface="Trebuchet MS (Body)"/>
              </a:rPr>
              <a:t>InfluxDB</a:t>
            </a:r>
            <a:endParaRPr lang="en-US" sz="600" dirty="0">
              <a:solidFill>
                <a:srgbClr val="FF0000"/>
              </a:solidFill>
              <a:latin typeface="Trebuchet MS (Body)"/>
            </a:endParaRP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65EC331D-530A-9CFB-58C6-3CA45F1241EA}"/>
              </a:ext>
            </a:extLst>
          </p:cNvPr>
          <p:cNvSpPr txBox="1">
            <a:spLocks/>
          </p:cNvSpPr>
          <p:nvPr/>
        </p:nvSpPr>
        <p:spPr>
          <a:xfrm>
            <a:off x="-92253" y="5947508"/>
            <a:ext cx="478938" cy="19792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Font typeface="Arial" panose="020B0604020202020204" pitchFamily="34" charset="0"/>
              <a:buNone/>
            </a:pPr>
            <a:r>
              <a:rPr lang="en-US" sz="600" dirty="0">
                <a:solidFill>
                  <a:srgbClr val="FF0000"/>
                </a:solidFill>
                <a:latin typeface="Trebuchet MS (Body)"/>
              </a:rPr>
              <a:t>Google Drive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5F03D70A-FA8B-CC54-D9BC-0C9ED507C4A4}"/>
              </a:ext>
            </a:extLst>
          </p:cNvPr>
          <p:cNvSpPr/>
          <p:nvPr/>
        </p:nvSpPr>
        <p:spPr>
          <a:xfrm flipV="1">
            <a:off x="6561365" y="2822082"/>
            <a:ext cx="312246" cy="45719"/>
          </a:xfrm>
          <a:prstGeom prst="round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6214040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5BD395-1E8D-8EFE-B7F0-FAA543DB9E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29579B-9EC0-FC76-0D4F-62BDC46E8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Smart Access Control: </a:t>
            </a:r>
            <a:br>
              <a:rPr lang="en-US" dirty="0"/>
            </a:br>
            <a:r>
              <a:rPr lang="en-US" dirty="0"/>
              <a:t>Code Parts</a:t>
            </a:r>
            <a:endParaRPr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C424F15-BCE0-6816-90F5-40E15CD614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5814" y="2084704"/>
            <a:ext cx="1566636" cy="339883"/>
          </a:xfrm>
        </p:spPr>
        <p:txBody>
          <a:bodyPr>
            <a:noAutofit/>
          </a:bodyPr>
          <a:lstStyle/>
          <a:p>
            <a:pPr marL="0" indent="0" algn="l" rtl="0">
              <a:buNone/>
            </a:pPr>
            <a:r>
              <a:rPr lang="en-US" sz="1400" b="0" i="0" u="none" strike="noStrike" baseline="0" dirty="0">
                <a:solidFill>
                  <a:schemeClr val="bg1"/>
                </a:solidFill>
                <a:latin typeface="Trebuchet MS (Body)"/>
              </a:rPr>
              <a:t>Pico Initialization</a:t>
            </a:r>
            <a:endParaRPr sz="1400" dirty="0">
              <a:latin typeface="Trebuchet MS (Body)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8CCF1D6-EF71-82C5-8059-2A00545FAA7F}"/>
              </a:ext>
            </a:extLst>
          </p:cNvPr>
          <p:cNvSpPr/>
          <p:nvPr/>
        </p:nvSpPr>
        <p:spPr>
          <a:xfrm flipV="1">
            <a:off x="865771" y="5255894"/>
            <a:ext cx="3322689" cy="45719"/>
          </a:xfrm>
          <a:prstGeom prst="round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9AD5918-FEB6-3D32-B892-2175B82D1BA9}"/>
              </a:ext>
            </a:extLst>
          </p:cNvPr>
          <p:cNvSpPr/>
          <p:nvPr/>
        </p:nvSpPr>
        <p:spPr>
          <a:xfrm flipV="1">
            <a:off x="859421" y="6208394"/>
            <a:ext cx="3322689" cy="45719"/>
          </a:xfrm>
          <a:prstGeom prst="round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A16524EE-54A1-F5D7-7CA3-CC17F36FDA80}"/>
              </a:ext>
            </a:extLst>
          </p:cNvPr>
          <p:cNvSpPr/>
          <p:nvPr/>
        </p:nvSpPr>
        <p:spPr>
          <a:xfrm>
            <a:off x="587233" y="5109111"/>
            <a:ext cx="54536" cy="146783"/>
          </a:xfrm>
          <a:prstGeom prst="leftBrac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2" name="Left Brace 11">
            <a:extLst>
              <a:ext uri="{FF2B5EF4-FFF2-40B4-BE49-F238E27FC236}">
                <a16:creationId xmlns:a16="http://schemas.microsoft.com/office/drawing/2014/main" id="{263DE422-504C-B21D-2F9B-C8EC78BF09F5}"/>
              </a:ext>
            </a:extLst>
          </p:cNvPr>
          <p:cNvSpPr/>
          <p:nvPr/>
        </p:nvSpPr>
        <p:spPr>
          <a:xfrm>
            <a:off x="595395" y="5532220"/>
            <a:ext cx="45719" cy="676174"/>
          </a:xfrm>
          <a:prstGeom prst="leftBrac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3" name="Left Brace 12">
            <a:extLst>
              <a:ext uri="{FF2B5EF4-FFF2-40B4-BE49-F238E27FC236}">
                <a16:creationId xmlns:a16="http://schemas.microsoft.com/office/drawing/2014/main" id="{6188B1AE-F3E6-843C-F29D-6CB5E4D60531}"/>
              </a:ext>
            </a:extLst>
          </p:cNvPr>
          <p:cNvSpPr/>
          <p:nvPr/>
        </p:nvSpPr>
        <p:spPr>
          <a:xfrm>
            <a:off x="596438" y="4264335"/>
            <a:ext cx="45719" cy="701365"/>
          </a:xfrm>
          <a:prstGeom prst="leftBrac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L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5D65BA86-6B50-DF36-3069-8E5F790D1E17}"/>
              </a:ext>
            </a:extLst>
          </p:cNvPr>
          <p:cNvSpPr txBox="1">
            <a:spLocks/>
          </p:cNvSpPr>
          <p:nvPr/>
        </p:nvSpPr>
        <p:spPr>
          <a:xfrm>
            <a:off x="289153" y="4509890"/>
            <a:ext cx="420461" cy="19792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Font typeface="Arial" panose="020B0604020202020204" pitchFamily="34" charset="0"/>
              <a:buNone/>
            </a:pPr>
            <a:r>
              <a:rPr lang="en-US" sz="600" dirty="0">
                <a:solidFill>
                  <a:srgbClr val="FF0000"/>
                </a:solidFill>
                <a:latin typeface="Trebuchet MS (Body)"/>
              </a:rPr>
              <a:t>RFID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1D591A71-265B-E1F5-BB54-A1723D548F5D}"/>
              </a:ext>
            </a:extLst>
          </p:cNvPr>
          <p:cNvSpPr txBox="1">
            <a:spLocks/>
          </p:cNvSpPr>
          <p:nvPr/>
        </p:nvSpPr>
        <p:spPr>
          <a:xfrm>
            <a:off x="259914" y="5109111"/>
            <a:ext cx="478938" cy="19792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Font typeface="Arial" panose="020B0604020202020204" pitchFamily="34" charset="0"/>
              <a:buNone/>
            </a:pPr>
            <a:r>
              <a:rPr lang="en-US" sz="600" dirty="0">
                <a:solidFill>
                  <a:srgbClr val="FF0000"/>
                </a:solidFill>
                <a:latin typeface="Trebuchet MS (Body)"/>
              </a:rPr>
              <a:t>Servo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65EC331D-530A-9CFB-58C6-3CA45F1241EA}"/>
              </a:ext>
            </a:extLst>
          </p:cNvPr>
          <p:cNvSpPr txBox="1">
            <a:spLocks/>
          </p:cNvSpPr>
          <p:nvPr/>
        </p:nvSpPr>
        <p:spPr>
          <a:xfrm>
            <a:off x="297005" y="5806730"/>
            <a:ext cx="478938" cy="19792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Font typeface="Arial" panose="020B0604020202020204" pitchFamily="34" charset="0"/>
              <a:buNone/>
            </a:pPr>
            <a:r>
              <a:rPr lang="en-US" sz="600" dirty="0">
                <a:solidFill>
                  <a:srgbClr val="FF0000"/>
                </a:solidFill>
                <a:latin typeface="Trebuchet MS (Body)"/>
              </a:rPr>
              <a:t>LCD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F748EC-D86A-0E1E-5E82-9D6B2950FF24}"/>
              </a:ext>
            </a:extLst>
          </p:cNvPr>
          <p:cNvSpPr txBox="1">
            <a:spLocks/>
          </p:cNvSpPr>
          <p:nvPr/>
        </p:nvSpPr>
        <p:spPr>
          <a:xfrm>
            <a:off x="6498496" y="2086608"/>
            <a:ext cx="1389453" cy="3398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Font typeface="Arial" panose="020B0604020202020204" pitchFamily="34" charset="0"/>
              <a:buNone/>
            </a:pPr>
            <a:r>
              <a:rPr lang="en-US" sz="1800" dirty="0">
                <a:solidFill>
                  <a:schemeClr val="bg1"/>
                </a:solidFill>
                <a:latin typeface="Trebuchet MS (Body)"/>
              </a:rPr>
              <a:t>Pico Loop</a:t>
            </a:r>
            <a:endParaRPr lang="en-US" sz="1800" dirty="0">
              <a:latin typeface="Trebuchet MS (Body)"/>
            </a:endParaRPr>
          </a:p>
        </p:txBody>
      </p:sp>
      <p:pic>
        <p:nvPicPr>
          <p:cNvPr id="17" name="Picture 16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6F1AAB77-7671-5D98-292F-05CB203119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628" y="2483964"/>
            <a:ext cx="3867372" cy="3898900"/>
          </a:xfrm>
          <a:prstGeom prst="rect">
            <a:avLst/>
          </a:prstGeom>
        </p:spPr>
      </p:pic>
      <p:pic>
        <p:nvPicPr>
          <p:cNvPr id="19" name="Picture 18" descr="A computer screen with text&#10;&#10;Description automatically generated">
            <a:extLst>
              <a:ext uri="{FF2B5EF4-FFF2-40B4-BE49-F238E27FC236}">
                <a16:creationId xmlns:a16="http://schemas.microsoft.com/office/drawing/2014/main" id="{B108073F-CE89-B99C-6411-5685E0DD3B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0738" y="2483964"/>
            <a:ext cx="3690811" cy="1552768"/>
          </a:xfrm>
          <a:prstGeom prst="rect">
            <a:avLst/>
          </a:prstGeom>
        </p:spPr>
      </p:pic>
      <p:sp>
        <p:nvSpPr>
          <p:cNvPr id="20" name="Left Brace 19">
            <a:extLst>
              <a:ext uri="{FF2B5EF4-FFF2-40B4-BE49-F238E27FC236}">
                <a16:creationId xmlns:a16="http://schemas.microsoft.com/office/drawing/2014/main" id="{20D52CAE-B11C-6788-4DEB-91C7A26F340D}"/>
              </a:ext>
            </a:extLst>
          </p:cNvPr>
          <p:cNvSpPr/>
          <p:nvPr/>
        </p:nvSpPr>
        <p:spPr>
          <a:xfrm>
            <a:off x="596438" y="3659512"/>
            <a:ext cx="45719" cy="449081"/>
          </a:xfrm>
          <a:prstGeom prst="leftBrac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L" dirty="0"/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362C621B-02B1-ED99-22FA-3BAAC430D99C}"/>
              </a:ext>
            </a:extLst>
          </p:cNvPr>
          <p:cNvSpPr txBox="1">
            <a:spLocks/>
          </p:cNvSpPr>
          <p:nvPr/>
        </p:nvSpPr>
        <p:spPr>
          <a:xfrm>
            <a:off x="220653" y="3689269"/>
            <a:ext cx="420461" cy="3474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Font typeface="Arial" panose="020B0604020202020204" pitchFamily="34" charset="0"/>
              <a:buNone/>
            </a:pPr>
            <a:r>
              <a:rPr lang="en-US" sz="600" dirty="0" err="1">
                <a:solidFill>
                  <a:srgbClr val="FF0000"/>
                </a:solidFill>
                <a:latin typeface="Trebuchet MS (Body)"/>
              </a:rPr>
              <a:t>Wifi</a:t>
            </a:r>
            <a:r>
              <a:rPr lang="en-US" sz="600" dirty="0">
                <a:solidFill>
                  <a:srgbClr val="FF0000"/>
                </a:solidFill>
                <a:latin typeface="Trebuchet MS (Body)"/>
              </a:rPr>
              <a:t> and MQTT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AC9FBFB8-1347-AE1A-0AE3-70C075CA02B3}"/>
              </a:ext>
            </a:extLst>
          </p:cNvPr>
          <p:cNvSpPr/>
          <p:nvPr/>
        </p:nvSpPr>
        <p:spPr>
          <a:xfrm flipV="1">
            <a:off x="1525814" y="4085733"/>
            <a:ext cx="378829" cy="45719"/>
          </a:xfrm>
          <a:prstGeom prst="round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4197707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5BD395-1E8D-8EFE-B7F0-FAA543DB9E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29579B-9EC0-FC76-0D4F-62BDC46E8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dirty="0"/>
              <a:t>Smart Access Control: </a:t>
            </a:r>
            <a:br>
              <a:rPr lang="en-US" dirty="0"/>
            </a:br>
            <a:r>
              <a:rPr lang="en-US" dirty="0" err="1"/>
              <a:t>InfluxDB</a:t>
            </a:r>
            <a:r>
              <a:rPr lang="en-US" dirty="0"/>
              <a:t> and Grafana Integration</a:t>
            </a: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112A1E-3B85-54F4-39A8-7E44FB207A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6838" y="2518826"/>
            <a:ext cx="2833937" cy="28934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42C3C38-7ECB-E4DF-35C3-A51957E407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6780"/>
          <a:stretch/>
        </p:blipFill>
        <p:spPr>
          <a:xfrm>
            <a:off x="103225" y="2885608"/>
            <a:ext cx="2617115" cy="143948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DC2DFC6-D141-E797-DE7F-1285921F5A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6709" y="2518826"/>
            <a:ext cx="2721522" cy="18667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B5FD197-604C-8923-9018-DEA76ADBEA4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1343"/>
          <a:stretch/>
        </p:blipFill>
        <p:spPr>
          <a:xfrm>
            <a:off x="103225" y="2518826"/>
            <a:ext cx="2617115" cy="366782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8432702D-76FE-C084-E7F1-27293F6C17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452" y="2200948"/>
            <a:ext cx="1566636" cy="339883"/>
          </a:xfrm>
        </p:spPr>
        <p:txBody>
          <a:bodyPr>
            <a:noAutofit/>
          </a:bodyPr>
          <a:lstStyle/>
          <a:p>
            <a:pPr marL="0" indent="0" algn="l" rtl="0">
              <a:buNone/>
            </a:pPr>
            <a:r>
              <a:rPr lang="en-US" sz="1400" b="0" i="0" u="none" strike="noStrike" baseline="0" dirty="0" err="1">
                <a:solidFill>
                  <a:schemeClr val="bg1"/>
                </a:solidFill>
                <a:latin typeface="Trebuchet MS (Body)"/>
              </a:rPr>
              <a:t>InfluxDB</a:t>
            </a:r>
            <a:r>
              <a:rPr lang="en-US" sz="1400" b="0" i="0" u="none" strike="noStrike" baseline="0" dirty="0">
                <a:solidFill>
                  <a:schemeClr val="bg1"/>
                </a:solidFill>
                <a:latin typeface="Trebuchet MS (Body)"/>
              </a:rPr>
              <a:t> Bucket</a:t>
            </a:r>
            <a:endParaRPr sz="1400" dirty="0">
              <a:latin typeface="Trebuchet MS (Body)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68FE437F-1CB9-8E2F-D64F-0112ABE4C039}"/>
              </a:ext>
            </a:extLst>
          </p:cNvPr>
          <p:cNvSpPr txBox="1">
            <a:spLocks/>
          </p:cNvSpPr>
          <p:nvPr/>
        </p:nvSpPr>
        <p:spPr>
          <a:xfrm>
            <a:off x="3640156" y="2200947"/>
            <a:ext cx="1863688" cy="33988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Font typeface="Arial" panose="020B0604020202020204" pitchFamily="34" charset="0"/>
              <a:buNone/>
            </a:pPr>
            <a:r>
              <a:rPr lang="en-US" sz="1400" dirty="0">
                <a:solidFill>
                  <a:schemeClr val="bg1"/>
                </a:solidFill>
                <a:latin typeface="Trebuchet MS (Body)"/>
              </a:rPr>
              <a:t>Grafana Dashboards</a:t>
            </a:r>
            <a:endParaRPr lang="en-US" sz="1400" dirty="0">
              <a:latin typeface="Trebuchet MS (Body)"/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A237928C-C807-295E-18DB-54E0CCB6F779}"/>
              </a:ext>
            </a:extLst>
          </p:cNvPr>
          <p:cNvSpPr txBox="1">
            <a:spLocks/>
          </p:cNvSpPr>
          <p:nvPr/>
        </p:nvSpPr>
        <p:spPr>
          <a:xfrm>
            <a:off x="6964912" y="2198483"/>
            <a:ext cx="1381424" cy="29201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Font typeface="Arial" panose="020B0604020202020204" pitchFamily="34" charset="0"/>
              <a:buNone/>
            </a:pPr>
            <a:r>
              <a:rPr lang="en-US" sz="1400" dirty="0">
                <a:solidFill>
                  <a:schemeClr val="bg1"/>
                </a:solidFill>
                <a:latin typeface="Trebuchet MS (Body)"/>
              </a:rPr>
              <a:t>Grafana Query</a:t>
            </a:r>
            <a:endParaRPr lang="en-US" sz="1400" dirty="0">
              <a:latin typeface="Trebuchet MS (Body)"/>
            </a:endParaRPr>
          </a:p>
        </p:txBody>
      </p:sp>
    </p:spTree>
    <p:extLst>
      <p:ext uri="{BB962C8B-B14F-4D97-AF65-F5344CB8AC3E}">
        <p14:creationId xmlns:p14="http://schemas.microsoft.com/office/powerpoint/2010/main" val="39897826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5BD395-1E8D-8EFE-B7F0-FAA543DB9E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29579B-9EC0-FC76-0D4F-62BDC46E8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dirty="0"/>
              <a:t>Smart Access Control: </a:t>
            </a:r>
            <a:br>
              <a:rPr lang="en-US" dirty="0"/>
            </a:br>
            <a:r>
              <a:rPr lang="en-US" dirty="0" err="1"/>
              <a:t>InfluxDB</a:t>
            </a:r>
            <a:r>
              <a:rPr lang="en-US" dirty="0"/>
              <a:t> and Grafana Integration</a:t>
            </a:r>
            <a:endParaRPr dirty="0"/>
          </a:p>
        </p:txBody>
      </p:sp>
      <p:pic>
        <p:nvPicPr>
          <p:cNvPr id="3" name="WhatsApp Video 2024-02-20 at 18.51.39_458d3b97">
            <a:hlinkClick r:id="" action="ppaction://media"/>
            <a:extLst>
              <a:ext uri="{FF2B5EF4-FFF2-40B4-BE49-F238E27FC236}">
                <a16:creationId xmlns:a16="http://schemas.microsoft.com/office/drawing/2014/main" id="{090E4367-D374-CD16-1640-E37A03DCD31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46861" y="2655488"/>
            <a:ext cx="5760720" cy="3247199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B4FB09E-3916-34D5-5EDE-A26F948DEC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1523" y="2315605"/>
            <a:ext cx="1566636" cy="339883"/>
          </a:xfrm>
        </p:spPr>
        <p:txBody>
          <a:bodyPr>
            <a:noAutofit/>
          </a:bodyPr>
          <a:lstStyle/>
          <a:p>
            <a:pPr marL="0" indent="0" algn="l" rtl="0">
              <a:buNone/>
            </a:pPr>
            <a:r>
              <a:rPr lang="en-US" sz="1400" b="0" i="0" u="none" strike="noStrike" baseline="0" dirty="0">
                <a:solidFill>
                  <a:schemeClr val="bg1"/>
                </a:solidFill>
                <a:latin typeface="Trebuchet MS (Body)"/>
              </a:rPr>
              <a:t>L</a:t>
            </a:r>
            <a:r>
              <a:rPr lang="en-US" sz="1400" dirty="0">
                <a:solidFill>
                  <a:schemeClr val="bg1"/>
                </a:solidFill>
                <a:latin typeface="Trebuchet MS (Body)"/>
              </a:rPr>
              <a:t>ive Example</a:t>
            </a:r>
            <a:endParaRPr sz="1400" dirty="0">
              <a:latin typeface="Trebuchet MS (Body)"/>
            </a:endParaRPr>
          </a:p>
        </p:txBody>
      </p:sp>
    </p:spTree>
    <p:extLst>
      <p:ext uri="{BB962C8B-B14F-4D97-AF65-F5344CB8AC3E}">
        <p14:creationId xmlns:p14="http://schemas.microsoft.com/office/powerpoint/2010/main" val="3579611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97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ברלין">
  <a:themeElements>
    <a:clrScheme name="ברלין">
      <a:dk1>
        <a:sysClr val="windowText" lastClr="000000"/>
      </a:dk1>
      <a:lt1>
        <a:sysClr val="window" lastClr="FFFFFF"/>
      </a:lt1>
      <a:dk2>
        <a:srgbClr val="1F8094"/>
      </a:dk2>
      <a:lt2>
        <a:srgbClr val="E7E6E6"/>
      </a:lt2>
      <a:accent1>
        <a:srgbClr val="39CDE7"/>
      </a:accent1>
      <a:accent2>
        <a:srgbClr val="60DE72"/>
      </a:accent2>
      <a:accent3>
        <a:srgbClr val="DDCC64"/>
      </a:accent3>
      <a:accent4>
        <a:srgbClr val="F49D50"/>
      </a:accent4>
      <a:accent5>
        <a:srgbClr val="E44951"/>
      </a:accent5>
      <a:accent6>
        <a:srgbClr val="D666F9"/>
      </a:accent6>
      <a:hlink>
        <a:srgbClr val="4BF7ED"/>
      </a:hlink>
      <a:folHlink>
        <a:srgbClr val="95E9F4"/>
      </a:folHlink>
    </a:clrScheme>
    <a:fontScheme name="ברלין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ברלין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92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118000"/>
                <a:satMod val="12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7DC10E3-4FF5-456B-A359-A0F378C1E5F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TM04033917[[fn=ברלין]]</Template>
  <TotalTime>158</TotalTime>
  <Words>635</Words>
  <Application>Microsoft Office PowerPoint</Application>
  <PresentationFormat>On-screen Show (4:3)</PresentationFormat>
  <Paragraphs>79</Paragraphs>
  <Slides>12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Aptos</vt:lpstr>
      <vt:lpstr>Arial</vt:lpstr>
      <vt:lpstr>Calibri</vt:lpstr>
      <vt:lpstr>Trebuchet MS</vt:lpstr>
      <vt:lpstr>Trebuchet MS (Body)</vt:lpstr>
      <vt:lpstr>ברלין</vt:lpstr>
      <vt:lpstr>Enhancing Workplace Efficiency and Security with IoT</vt:lpstr>
      <vt:lpstr>Enhancing Workplace Efficiency and Security with IoT</vt:lpstr>
      <vt:lpstr>Why IoT?</vt:lpstr>
      <vt:lpstr>Smart Access Control: Facial Recognition and RFID</vt:lpstr>
      <vt:lpstr>Smart Access Control:  Block Diagram</vt:lpstr>
      <vt:lpstr>Smart Access Control:  Code Parts</vt:lpstr>
      <vt:lpstr>Smart Access Control:  Code Parts</vt:lpstr>
      <vt:lpstr>Smart Access Control:  InfluxDB and Grafana Integration</vt:lpstr>
      <vt:lpstr>Smart Access Control:  InfluxDB and Grafana Integration</vt:lpstr>
      <vt:lpstr>Intelligent Climate Management for Enhanced Comfort</vt:lpstr>
      <vt:lpstr>Empowering Management with IoT Data Insights</vt:lpstr>
      <vt:lpstr>Towards a Connected and Efficient Workplace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Enhancing Workplace Efficiency and Security with IoT</dc:title>
  <dc:subject/>
  <dc:creator>Tal Shvartzberg;Oren Schor</dc:creator>
  <cp:keywords/>
  <dc:description>generated using python-pptx</dc:description>
  <cp:lastModifiedBy>Tal Shvartzberg</cp:lastModifiedBy>
  <cp:revision>14</cp:revision>
  <dcterms:created xsi:type="dcterms:W3CDTF">2013-01-27T09:14:16Z</dcterms:created>
  <dcterms:modified xsi:type="dcterms:W3CDTF">2024-03-13T07:15:35Z</dcterms:modified>
  <cp:category/>
</cp:coreProperties>
</file>